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7" r:id="rId3"/>
    <p:sldId id="291" r:id="rId4"/>
    <p:sldId id="290" r:id="rId5"/>
    <p:sldId id="260" r:id="rId6"/>
    <p:sldId id="261" r:id="rId7"/>
    <p:sldId id="262" r:id="rId8"/>
    <p:sldId id="295" r:id="rId9"/>
    <p:sldId id="274" r:id="rId10"/>
    <p:sldId id="279" r:id="rId11"/>
    <p:sldId id="280" r:id="rId12"/>
    <p:sldId id="278" r:id="rId13"/>
    <p:sldId id="288" r:id="rId14"/>
    <p:sldId id="294" r:id="rId15"/>
    <p:sldId id="268" r:id="rId16"/>
    <p:sldId id="270" r:id="rId17"/>
    <p:sldId id="293" r:id="rId18"/>
    <p:sldId id="271" r:id="rId19"/>
    <p:sldId id="285" r:id="rId20"/>
    <p:sldId id="28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天上院" initials="h" lastIdx="4"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稻壳儿春秋广告/盗版必究        原创来源：http://chn.docer.com/works?userid=199329941#!/work_time"/>
          <p:cNvSpPr>
            <a:spLocks noGrp="1"/>
          </p:cNvSpPr>
          <p:nvPr>
            <p:ph type="pic" sz="quarter" idx="10"/>
          </p:nvPr>
        </p:nvSpPr>
        <p:spPr>
          <a:xfrm>
            <a:off x="0" y="1900910"/>
            <a:ext cx="5628640" cy="3644720"/>
          </a:xfrm>
          <a:custGeom>
            <a:avLst/>
            <a:gdLst>
              <a:gd name="connsiteX0" fmla="*/ 0 w 5628640"/>
              <a:gd name="connsiteY0" fmla="*/ 0 h 3644720"/>
              <a:gd name="connsiteX1" fmla="*/ 5628640 w 5628640"/>
              <a:gd name="connsiteY1" fmla="*/ 0 h 3644720"/>
              <a:gd name="connsiteX2" fmla="*/ 5628640 w 5628640"/>
              <a:gd name="connsiteY2" fmla="*/ 3644720 h 3644720"/>
              <a:gd name="connsiteX3" fmla="*/ 0 w 5628640"/>
              <a:gd name="connsiteY3" fmla="*/ 3644720 h 3644720"/>
            </a:gdLst>
            <a:ahLst/>
            <a:cxnLst>
              <a:cxn ang="0">
                <a:pos x="connsiteX0" y="connsiteY0"/>
              </a:cxn>
              <a:cxn ang="0">
                <a:pos x="connsiteX1" y="connsiteY1"/>
              </a:cxn>
              <a:cxn ang="0">
                <a:pos x="connsiteX2" y="connsiteY2"/>
              </a:cxn>
              <a:cxn ang="0">
                <a:pos x="connsiteX3" y="connsiteY3"/>
              </a:cxn>
            </a:cxnLst>
            <a:rect l="l" t="t" r="r" b="b"/>
            <a:pathLst>
              <a:path w="5628640" h="3644720">
                <a:moveTo>
                  <a:pt x="0" y="0"/>
                </a:moveTo>
                <a:lnTo>
                  <a:pt x="5628640" y="0"/>
                </a:lnTo>
                <a:lnTo>
                  <a:pt x="5628640" y="3644720"/>
                </a:lnTo>
                <a:lnTo>
                  <a:pt x="0" y="3644720"/>
                </a:lnTo>
                <a:close/>
              </a:path>
            </a:pathLst>
          </a:custGeom>
        </p:spPr>
        <p:txBody>
          <a:bodyPr wrap="square">
            <a:noAutofit/>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0" Type="http://schemas.openxmlformats.org/officeDocument/2006/relationships/slideLayout" Target="../slideLayouts/slideLayout1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9" Type="http://schemas.openxmlformats.org/officeDocument/2006/relationships/image" Target="../media/image21.jpeg"/><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2.png"/><Relationship Id="rId2" Type="http://schemas.openxmlformats.org/officeDocument/2006/relationships/image" Target="../media/image10.png"/><Relationship Id="rId11" Type="http://schemas.openxmlformats.org/officeDocument/2006/relationships/slideLayout" Target="../slideLayouts/slideLayout12.xml"/><Relationship Id="rId10" Type="http://schemas.openxmlformats.org/officeDocument/2006/relationships/image" Target="../media/image22.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5.png"/><Relationship Id="rId7" Type="http://schemas.openxmlformats.org/officeDocument/2006/relationships/image" Target="../media/image25.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7.png"/><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jpe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r>
              <a:rPr lang="en-US" altLang="zh-CN" sz="2000" b="1"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SKY NET</a:t>
            </a:r>
            <a:endParaRPr lang="en-US" altLang="zh-CN" sz="2000" b="1"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8" name="稻壳儿春秋广告/盗版必究        原创来源：http://chn.docer.com/works?userid=199329941#!/work_time"/>
          <p:cNvSpPr txBox="1"/>
          <p:nvPr/>
        </p:nvSpPr>
        <p:spPr>
          <a:xfrm>
            <a:off x="16510" y="2320290"/>
            <a:ext cx="12191365" cy="1506855"/>
          </a:xfrm>
          <a:prstGeom prst="rect">
            <a:avLst/>
          </a:prstGeom>
          <a:noFill/>
        </p:spPr>
        <p:txBody>
          <a:bodyPr wrap="square" rtlCol="0">
            <a:spAutoFit/>
          </a:bodyPr>
          <a:lstStyle/>
          <a:p>
            <a:pPr algn="ctr"/>
            <a:r>
              <a:rPr lang="en-US" altLang="en-US" sz="3200">
                <a:solidFill>
                  <a:schemeClr val="tx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AI</a:t>
            </a:r>
            <a:r>
              <a:rPr lang="ja-JP" altLang="en-US" sz="3200">
                <a:solidFill>
                  <a:schemeClr val="tx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を</a:t>
            </a:r>
            <a:r>
              <a:rPr lang="zh-CN" altLang="en-US" sz="3200">
                <a:solidFill>
                  <a:schemeClr val="tx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活用</a:t>
            </a:r>
            <a:r>
              <a:rPr lang="ja-JP" altLang="en-US" sz="3200">
                <a:solidFill>
                  <a:schemeClr val="tx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したロボットアーム</a:t>
            </a:r>
            <a:r>
              <a:rPr lang="en-US" altLang="en-US" sz="3200">
                <a:solidFill>
                  <a:schemeClr val="tx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[LLM+YoLo]</a:t>
            </a:r>
            <a:r>
              <a:rPr sz="3200">
                <a:solidFill>
                  <a:schemeClr val="tx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 </a:t>
            </a:r>
            <a:endParaRPr sz="3200">
              <a:solidFill>
                <a:schemeClr val="tx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a:p>
            <a:pPr algn="ctr"/>
            <a:r>
              <a:rPr lang="en-US" altLang="en-US" sz="2000">
                <a:solidFill>
                  <a:schemeClr val="tx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ChatGPT</a:t>
            </a:r>
            <a:r>
              <a:rPr lang="ja-JP" altLang="en-US" sz="2000">
                <a:solidFill>
                  <a:schemeClr val="tx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と</a:t>
            </a:r>
            <a:r>
              <a:rPr lang="zh-CN" altLang="en-US" sz="2000">
                <a:solidFill>
                  <a:schemeClr val="tx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自動化</a:t>
            </a:r>
            <a:r>
              <a:rPr lang="ja-JP" altLang="en-US" sz="2000">
                <a:solidFill>
                  <a:schemeClr val="tx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の</a:t>
            </a:r>
            <a:r>
              <a:rPr lang="zh-CN" altLang="en-US" sz="2000">
                <a:solidFill>
                  <a:schemeClr val="tx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融合</a:t>
            </a:r>
            <a:r>
              <a:rPr lang="ja-JP" altLang="en-US" sz="2000">
                <a:solidFill>
                  <a:schemeClr val="tx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により</a:t>
            </a:r>
            <a:r>
              <a:rPr lang="zh-CN" altLang="en-US" sz="2000">
                <a:solidFill>
                  <a:schemeClr val="tx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a:t>
            </a:r>
            <a:r>
              <a:rPr lang="ja-JP" altLang="en-US" sz="2000">
                <a:solidFill>
                  <a:schemeClr val="tx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ロボットに</a:t>
            </a:r>
            <a:r>
              <a:rPr lang="zh-CN" altLang="en-US" sz="2000">
                <a:solidFill>
                  <a:schemeClr val="tx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「意識」</a:t>
            </a:r>
            <a:r>
              <a:rPr lang="ja-JP" altLang="en-US" sz="2000">
                <a:solidFill>
                  <a:schemeClr val="tx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を</a:t>
            </a:r>
            <a:endParaRPr lang="zh-CN" altLang="en-US" sz="2000">
              <a:solidFill>
                <a:schemeClr val="tx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a:p>
            <a:pPr algn="ctr"/>
            <a:endParaRPr sz="2000">
              <a:solidFill>
                <a:schemeClr val="tx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a:p>
            <a:pPr algn="ctr"/>
            <a:r>
              <a:rPr lang="en-US" sz="2000">
                <a:solidFill>
                  <a:schemeClr val="tx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                                                                                                                </a:t>
            </a:r>
            <a:endParaRPr lang="zh-CN" altLang="en-US" sz="2000">
              <a:solidFill>
                <a:schemeClr val="tx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pic>
        <p:nvPicPr>
          <p:cNvPr id="2" name="Picture 1" descr="1_1040920814_171_85_3_996413447_1f7b67d11b0d6ace1bba5451e4627c88"/>
          <p:cNvPicPr>
            <a:picLocks noChangeAspect="1"/>
          </p:cNvPicPr>
          <p:nvPr/>
        </p:nvPicPr>
        <p:blipFill>
          <a:blip r:embed="rId1"/>
          <a:stretch>
            <a:fillRect/>
          </a:stretch>
        </p:blipFill>
        <p:spPr>
          <a:xfrm>
            <a:off x="1826260" y="4450715"/>
            <a:ext cx="996950" cy="996950"/>
          </a:xfrm>
          <a:prstGeom prst="rect">
            <a:avLst/>
          </a:prstGeom>
        </p:spPr>
      </p:pic>
      <p:sp>
        <p:nvSpPr>
          <p:cNvPr id="3" name="Text Box 2"/>
          <p:cNvSpPr txBox="1"/>
          <p:nvPr/>
        </p:nvSpPr>
        <p:spPr>
          <a:xfrm>
            <a:off x="768985" y="5485130"/>
            <a:ext cx="3053715" cy="337185"/>
          </a:xfrm>
          <a:prstGeom prst="rect">
            <a:avLst/>
          </a:prstGeom>
          <a:noFill/>
        </p:spPr>
        <p:txBody>
          <a:bodyPr wrap="square" rtlCol="0" anchor="t">
            <a:spAutoFit/>
          </a:bodyPr>
          <a:p>
            <a:pPr algn="ctr"/>
            <a:r>
              <a:rPr lang="en-US" altLang="en-US" sz="800" b="1">
                <a:latin typeface="Microsoft YaHei" panose="020B0503020204020204" charset="-122"/>
                <a:ea typeface="Microsoft YaHei" panose="020B0503020204020204" charset="-122"/>
                <a:cs typeface="Arial" panose="020B0604020202020204" pitchFamily="34" charset="0"/>
                <a:sym typeface="+mn-ea"/>
              </a:rPr>
              <a:t>GitHub：</a:t>
            </a:r>
            <a:r>
              <a:rPr lang="en-US" altLang="en-US" sz="800">
                <a:latin typeface="Microsoft YaHei" panose="020B0503020204020204" charset="-122"/>
                <a:ea typeface="Microsoft YaHei" panose="020B0503020204020204" charset="-122"/>
                <a:cs typeface="Arial" panose="020B0604020202020204" pitchFamily="34" charset="0"/>
                <a:sym typeface="+mn-ea"/>
              </a:rPr>
              <a:t>https://github.com/hsingchen-dev/LLM-YOLO-Robotic-Arm/blob/main/README_ja.md</a:t>
            </a:r>
            <a:endParaRPr lang="en-US" altLang="en-US" sz="800">
              <a:latin typeface="Microsoft YaHei" panose="020B0503020204020204" charset="-122"/>
              <a:ea typeface="Microsoft YaHei" panose="020B0503020204020204" charset="-122"/>
              <a:cs typeface="Arial" panose="020B0604020202020204" pitchFamily="34" charset="0"/>
              <a:sym typeface="+mn-ea"/>
            </a:endParaRPr>
          </a:p>
        </p:txBody>
      </p:sp>
      <p:sp>
        <p:nvSpPr>
          <p:cNvPr id="6" name="Text Box 5"/>
          <p:cNvSpPr txBox="1"/>
          <p:nvPr/>
        </p:nvSpPr>
        <p:spPr>
          <a:xfrm>
            <a:off x="-8890" y="6352540"/>
            <a:ext cx="12201525" cy="275590"/>
          </a:xfrm>
          <a:prstGeom prst="rect">
            <a:avLst/>
          </a:prstGeom>
          <a:noFill/>
        </p:spPr>
        <p:txBody>
          <a:bodyPr wrap="square" rtlCol="0">
            <a:spAutoFit/>
          </a:bodyPr>
          <a:p>
            <a:pPr algn="ctr"/>
            <a:r>
              <a:rPr lang="zh-CN" altLang="en-US" sz="1200" b="1">
                <a:sym typeface="+mn-ea"/>
              </a:rPr>
              <a:t>開発</a:t>
            </a:r>
            <a:r>
              <a:rPr lang="ja-JP" altLang="en-US" sz="1200" b="1">
                <a:sym typeface="+mn-ea"/>
              </a:rPr>
              <a:t>メンバーは</a:t>
            </a:r>
            <a:r>
              <a:rPr lang="zh-CN" altLang="en-US" sz="1200" b="1">
                <a:sym typeface="+mn-ea"/>
              </a:rPr>
              <a:t>神戸大学</a:t>
            </a:r>
            <a:r>
              <a:rPr lang="ja-JP" altLang="en-US" sz="1200" b="1">
                <a:sym typeface="+mn-ea"/>
              </a:rPr>
              <a:t>・</a:t>
            </a:r>
            <a:r>
              <a:rPr lang="zh-CN" altLang="en-US" sz="1200" b="1">
                <a:sym typeface="+mn-ea"/>
              </a:rPr>
              <a:t>東京大学出身</a:t>
            </a:r>
            <a:r>
              <a:rPr lang="ja-JP" altLang="en-US" sz="1200" b="1">
                <a:sym typeface="+mn-ea"/>
              </a:rPr>
              <a:t>の</a:t>
            </a:r>
            <a:r>
              <a:rPr lang="zh-CN" altLang="en-US" sz="1200" b="1">
                <a:sym typeface="+mn-ea"/>
              </a:rPr>
              <a:t>有志</a:t>
            </a:r>
            <a:r>
              <a:rPr lang="ja-JP" altLang="en-US" sz="1200" b="1">
                <a:sym typeface="+mn-ea"/>
              </a:rPr>
              <a:t>により</a:t>
            </a:r>
            <a:r>
              <a:rPr lang="zh-CN" altLang="en-US" sz="1200" b="1">
                <a:sym typeface="+mn-ea"/>
              </a:rPr>
              <a:t>構成</a:t>
            </a:r>
            <a:r>
              <a:rPr lang="ja-JP" altLang="en-US" sz="1200" b="1">
                <a:sym typeface="+mn-ea"/>
              </a:rPr>
              <a:t>されています</a:t>
            </a:r>
            <a:endParaRPr lang="ja-JP" altLang="en-US" sz="1200" b="1">
              <a:sym typeface="+mn-ea"/>
            </a:endParaRPr>
          </a:p>
        </p:txBody>
      </p:sp>
      <p:pic>
        <p:nvPicPr>
          <p:cNvPr id="5" name="Picture 4"/>
          <p:cNvPicPr>
            <a:picLocks noChangeAspect="1"/>
          </p:cNvPicPr>
          <p:nvPr/>
        </p:nvPicPr>
        <p:blipFill>
          <a:blip r:embed="rId2"/>
          <a:stretch>
            <a:fillRect/>
          </a:stretch>
        </p:blipFill>
        <p:spPr>
          <a:xfrm>
            <a:off x="6761480" y="3541395"/>
            <a:ext cx="3675380" cy="2037715"/>
          </a:xfrm>
          <a:prstGeom prst="rect">
            <a:avLst/>
          </a:prstGeom>
        </p:spPr>
      </p:pic>
      <p:sp>
        <p:nvSpPr>
          <p:cNvPr id="11" name="Text Box 10"/>
          <p:cNvSpPr txBox="1"/>
          <p:nvPr/>
        </p:nvSpPr>
        <p:spPr>
          <a:xfrm>
            <a:off x="7144385" y="5579110"/>
            <a:ext cx="3053715" cy="337185"/>
          </a:xfrm>
          <a:prstGeom prst="rect">
            <a:avLst/>
          </a:prstGeom>
          <a:noFill/>
        </p:spPr>
        <p:txBody>
          <a:bodyPr wrap="square" rtlCol="0" anchor="t">
            <a:spAutoFit/>
          </a:bodyPr>
          <a:p>
            <a:pPr algn="ctr"/>
            <a:r>
              <a:rPr lang="ja-JP" altLang="en-US" sz="800" b="1">
                <a:latin typeface="Microsoft YaHei" panose="020B0503020204020204" charset="-122"/>
                <a:ea typeface="Microsoft YaHei" panose="020B0503020204020204" charset="-122"/>
                <a:cs typeface="Arial" panose="020B0604020202020204" pitchFamily="34" charset="0"/>
                <a:sym typeface="+mn-ea"/>
              </a:rPr>
              <a:t>プロジェクト</a:t>
            </a:r>
            <a:r>
              <a:rPr lang="zh-CN" altLang="en-US" sz="800" b="1">
                <a:latin typeface="Microsoft YaHei" panose="020B0503020204020204" charset="-122"/>
                <a:ea typeface="Microsoft YaHei" panose="020B0503020204020204" charset="-122"/>
                <a:cs typeface="Arial" panose="020B0604020202020204" pitchFamily="34" charset="0"/>
                <a:sym typeface="+mn-ea"/>
              </a:rPr>
              <a:t>紹介用</a:t>
            </a:r>
            <a:r>
              <a:rPr lang="en-US" altLang="en-US" sz="800" b="1">
                <a:latin typeface="Microsoft YaHei" panose="020B0503020204020204" charset="-122"/>
                <a:ea typeface="Microsoft YaHei" panose="020B0503020204020204" charset="-122"/>
                <a:cs typeface="Arial" panose="020B0604020202020204" pitchFamily="34" charset="0"/>
                <a:sym typeface="+mn-ea"/>
              </a:rPr>
              <a:t>：</a:t>
            </a:r>
            <a:r>
              <a:rPr lang="en-US" altLang="en-US" sz="800">
                <a:latin typeface="Microsoft YaHei" panose="020B0503020204020204" charset="-122"/>
                <a:ea typeface="Microsoft YaHei" panose="020B0503020204020204" charset="-122"/>
                <a:cs typeface="Arial" panose="020B0604020202020204" pitchFamily="34" charset="0"/>
                <a:sym typeface="+mn-ea"/>
              </a:rPr>
              <a:t>https://www.youtube.com/watch?v=Eo-8q8rrNC4&amp;t=3s</a:t>
            </a:r>
            <a:endParaRPr lang="en-US" altLang="en-US" sz="800">
              <a:latin typeface="Microsoft YaHei" panose="020B0503020204020204" charset="-122"/>
              <a:ea typeface="Microsoft YaHei" panose="020B0503020204020204" charset="-122"/>
              <a:cs typeface="Arial" panose="020B0604020202020204" pitchFamily="34" charset="0"/>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r>
              <a:rPr lang="en-US" altLang="zh-CN" sz="2000" b="1"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SKY NET</a:t>
            </a:r>
            <a:endParaRPr lang="en-US" altLang="zh-CN" sz="2000"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lang="zh-CN" altLang="en-US" sz="1600" b="1">
                <a:latin typeface="Microsoft YaHei" panose="020B0503020204020204" charset="-122"/>
                <a:ea typeface="Microsoft YaHei" panose="020B0503020204020204" charset="-122"/>
                <a:cs typeface="Arial" panose="020B0604020202020204" pitchFamily="34" charset="0"/>
                <a:sym typeface="Microsoft YaHei" panose="020B0503020204020204" charset="-122"/>
              </a:rPr>
              <a:t>技術革新</a:t>
            </a:r>
            <a:endParaRPr lang="zh-CN" altLang="en-US" sz="1600" b="1">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sp>
        <p:nvSpPr>
          <p:cNvPr id="3" name="Text Box 2"/>
          <p:cNvSpPr txBox="1"/>
          <p:nvPr/>
        </p:nvSpPr>
        <p:spPr>
          <a:xfrm>
            <a:off x="0" y="1036320"/>
            <a:ext cx="12192000" cy="5019040"/>
          </a:xfrm>
          <a:prstGeom prst="rect">
            <a:avLst/>
          </a:prstGeom>
          <a:noFill/>
        </p:spPr>
        <p:txBody>
          <a:bodyPr wrap="square" rtlCol="0">
            <a:noAutofit/>
          </a:bodyPr>
          <a:p>
            <a:r>
              <a:rPr lang="zh-CN" altLang="en-US" sz="1600" b="1">
                <a:latin typeface="Microsoft YaHei" panose="020B0503020204020204" charset="-122"/>
                <a:ea typeface="Microsoft YaHei" panose="020B0503020204020204" charset="-122"/>
                <a:cs typeface="Arial" panose="020B0604020202020204" pitchFamily="34" charset="0"/>
                <a:sym typeface="+mn-ea"/>
              </a:rPr>
              <a:t>問題</a:t>
            </a:r>
            <a:r>
              <a:rPr lang="en-US" altLang="zh-CN" sz="1600" b="1">
                <a:latin typeface="Microsoft YaHei" panose="020B0503020204020204" charset="-122"/>
                <a:ea typeface="Microsoft YaHei" panose="020B0503020204020204" charset="-122"/>
                <a:cs typeface="Arial" panose="020B0604020202020204" pitchFamily="34" charset="0"/>
                <a:sym typeface="+mn-ea"/>
              </a:rPr>
              <a:t>3</a:t>
            </a:r>
            <a:r>
              <a:rPr lang="zh-CN" altLang="en-US" sz="1600" b="1">
                <a:latin typeface="Microsoft YaHei" panose="020B0503020204020204" charset="-122"/>
                <a:ea typeface="Microsoft YaHei" panose="020B0503020204020204" charset="-122"/>
                <a:cs typeface="Arial" panose="020B0604020202020204" pitchFamily="34" charset="0"/>
                <a:sym typeface="+mn-ea"/>
              </a:rPr>
              <a:t>：</a:t>
            </a:r>
            <a:r>
              <a:rPr lang="zh-CN" altLang="en-US" sz="1600">
                <a:latin typeface="Microsoft YaHei" panose="020B0503020204020204" charset="-122"/>
                <a:ea typeface="Microsoft YaHei" panose="020B0503020204020204" charset="-122"/>
                <a:cs typeface="Arial" panose="020B0604020202020204" pitchFamily="34" charset="0"/>
                <a:sym typeface="+mn-ea"/>
              </a:rPr>
              <a:t>構造</a:t>
            </a:r>
            <a:r>
              <a:rPr lang="ja-JP" altLang="en-US" sz="1600">
                <a:latin typeface="Microsoft YaHei" panose="020B0503020204020204" charset="-122"/>
                <a:ea typeface="Microsoft YaHei" panose="020B0503020204020204" charset="-122"/>
                <a:cs typeface="Arial" panose="020B0604020202020204" pitchFamily="34" charset="0"/>
                <a:sym typeface="+mn-ea"/>
              </a:rPr>
              <a:t>の</a:t>
            </a:r>
            <a:r>
              <a:rPr lang="zh-CN" altLang="en-US" sz="1600">
                <a:latin typeface="Microsoft YaHei" panose="020B0503020204020204" charset="-122"/>
                <a:ea typeface="Microsoft YaHei" panose="020B0503020204020204" charset="-122"/>
                <a:cs typeface="Arial" panose="020B0604020202020204" pitchFamily="34" charset="0"/>
                <a:sym typeface="+mn-ea"/>
              </a:rPr>
              <a:t>最適化</a:t>
            </a:r>
            <a:r>
              <a:rPr lang="ja-JP" altLang="en-US" sz="1600">
                <a:latin typeface="Microsoft YaHei" panose="020B0503020204020204" charset="-122"/>
                <a:ea typeface="Microsoft YaHei" panose="020B0503020204020204" charset="-122"/>
                <a:cs typeface="Arial" panose="020B0604020202020204" pitchFamily="34" charset="0"/>
                <a:sym typeface="+mn-ea"/>
              </a:rPr>
              <a:t>による</a:t>
            </a:r>
            <a:r>
              <a:rPr lang="zh-CN" altLang="en-US" sz="1600">
                <a:latin typeface="Microsoft YaHei" panose="020B0503020204020204" charset="-122"/>
                <a:ea typeface="Microsoft YaHei" panose="020B0503020204020204" charset="-122"/>
                <a:cs typeface="Arial" panose="020B0604020202020204" pitchFamily="34" charset="0"/>
                <a:sym typeface="+mn-ea"/>
              </a:rPr>
              <a:t>大幅</a:t>
            </a:r>
            <a:r>
              <a:rPr lang="ja-JP" altLang="en-US" sz="1600">
                <a:latin typeface="Microsoft YaHei" panose="020B0503020204020204" charset="-122"/>
                <a:ea typeface="Microsoft YaHei" panose="020B0503020204020204" charset="-122"/>
                <a:cs typeface="Arial" panose="020B0604020202020204" pitchFamily="34" charset="0"/>
                <a:sym typeface="+mn-ea"/>
              </a:rPr>
              <a:t>なコスト</a:t>
            </a:r>
            <a:r>
              <a:rPr lang="zh-CN" altLang="en-US" sz="1600">
                <a:latin typeface="Microsoft YaHei" panose="020B0503020204020204" charset="-122"/>
                <a:ea typeface="Microsoft YaHei" panose="020B0503020204020204" charset="-122"/>
                <a:cs typeface="Arial" panose="020B0604020202020204" pitchFamily="34" charset="0"/>
                <a:sym typeface="+mn-ea"/>
              </a:rPr>
              <a:t>削減？</a:t>
            </a:r>
            <a:endParaRPr lang="zh-CN" altLang="en-US" sz="1600">
              <a:latin typeface="Microsoft YaHei" panose="020B0503020204020204" charset="-122"/>
              <a:ea typeface="Microsoft YaHei" panose="020B0503020204020204" charset="-122"/>
              <a:cs typeface="Arial" panose="020B0604020202020204" pitchFamily="34" charset="0"/>
              <a:sym typeface="+mn-ea"/>
            </a:endParaRPr>
          </a:p>
          <a:p>
            <a:endParaRPr lang="en-US" altLang="en-US" sz="1600">
              <a:latin typeface="Microsoft YaHei" panose="020B0503020204020204" charset="-122"/>
              <a:ea typeface="Microsoft YaHei" panose="020B0503020204020204" charset="-122"/>
              <a:cs typeface="Arial" panose="020B0604020202020204" pitchFamily="34" charset="0"/>
              <a:sym typeface="+mn-ea"/>
            </a:endParaRPr>
          </a:p>
          <a:p>
            <a:endParaRPr lang="en-US" altLang="en-US" sz="1600">
              <a:latin typeface="Microsoft YaHei" panose="020B0503020204020204" charset="-122"/>
              <a:ea typeface="Microsoft YaHei" panose="020B0503020204020204" charset="-122"/>
              <a:cs typeface="Arial" panose="020B0604020202020204" pitchFamily="34" charset="0"/>
              <a:sym typeface="+mn-ea"/>
            </a:endParaRPr>
          </a:p>
          <a:p>
            <a:endParaRPr lang="zh-CN" altLang="en-US" sz="1600">
              <a:latin typeface="Microsoft YaHei" panose="020B0503020204020204" charset="-122"/>
              <a:ea typeface="Microsoft YaHei" panose="020B0503020204020204" charset="-122"/>
              <a:cs typeface="Arial" panose="020B0604020202020204" pitchFamily="34" charset="0"/>
              <a:sym typeface="+mn-ea"/>
            </a:endParaRPr>
          </a:p>
        </p:txBody>
      </p:sp>
      <p:sp>
        <p:nvSpPr>
          <p:cNvPr id="11" name="Text Box 10"/>
          <p:cNvSpPr txBox="1"/>
          <p:nvPr/>
        </p:nvSpPr>
        <p:spPr>
          <a:xfrm>
            <a:off x="-1905" y="5954395"/>
            <a:ext cx="11777980" cy="368300"/>
          </a:xfrm>
          <a:prstGeom prst="rect">
            <a:avLst/>
          </a:prstGeom>
          <a:noFill/>
        </p:spPr>
        <p:txBody>
          <a:bodyPr wrap="square" rtlCol="0">
            <a:spAutoFit/>
          </a:bodyPr>
          <a:p>
            <a:r>
              <a:rPr lang="en-US" b="1"/>
              <a:t>                                                                                                                                </a:t>
            </a:r>
            <a:endParaRPr lang="en-US" b="1"/>
          </a:p>
        </p:txBody>
      </p:sp>
      <p:sp>
        <p:nvSpPr>
          <p:cNvPr id="26" name="Text Box 25"/>
          <p:cNvSpPr txBox="1"/>
          <p:nvPr/>
        </p:nvSpPr>
        <p:spPr>
          <a:xfrm>
            <a:off x="635" y="6352540"/>
            <a:ext cx="12192000" cy="275590"/>
          </a:xfrm>
          <a:prstGeom prst="rect">
            <a:avLst/>
          </a:prstGeom>
          <a:noFill/>
        </p:spPr>
        <p:txBody>
          <a:bodyPr wrap="square" rtlCol="0">
            <a:spAutoFit/>
          </a:bodyPr>
          <a:p>
            <a:pPr algn="ctr"/>
            <a:r>
              <a:rPr lang="en-US" altLang="en-US" sz="1200" b="1">
                <a:sym typeface="+mn-ea"/>
              </a:rPr>
              <a:t>https://www.youtube.com/watch?v=lS7rUFcXonQ</a:t>
            </a:r>
            <a:endParaRPr lang="en-US" altLang="en-US" sz="1200" b="1">
              <a:sym typeface="+mn-ea"/>
            </a:endParaRPr>
          </a:p>
        </p:txBody>
      </p:sp>
      <p:graphicFrame>
        <p:nvGraphicFramePr>
          <p:cNvPr id="2" name="Table 1"/>
          <p:cNvGraphicFramePr/>
          <p:nvPr/>
        </p:nvGraphicFramePr>
        <p:xfrm>
          <a:off x="1829435" y="1603375"/>
          <a:ext cx="8533765" cy="2667000"/>
        </p:xfrm>
        <a:graphic>
          <a:graphicData uri="http://schemas.openxmlformats.org/drawingml/2006/table">
            <a:tbl>
              <a:tblPr firstRow="1" bandRow="1">
                <a:tableStyleId>{5C22544A-7EE6-4342-B048-85BDC9FD1C3A}</a:tableStyleId>
              </a:tblPr>
              <a:tblGrid>
                <a:gridCol w="2844165"/>
                <a:gridCol w="2844165"/>
                <a:gridCol w="2844165"/>
              </a:tblGrid>
              <a:tr h="381000">
                <a:tc>
                  <a:txBody>
                    <a:bodyPr/>
                    <a:p>
                      <a:r>
                        <a:rPr sz="1200"/>
                        <a:t>項目</a:t>
                      </a:r>
                      <a:endParaRPr sz="1200"/>
                    </a:p>
                  </a:txBody>
                  <a:tcPr marL="0" marR="0" marT="0" marB="0" anchor="ctr" anchorCtr="0"/>
                </a:tc>
                <a:tc>
                  <a:txBody>
                    <a:bodyPr/>
                    <a:p>
                      <a:pPr>
                        <a:buNone/>
                      </a:pPr>
                      <a:r>
                        <a:rPr lang="zh-CN" altLang="en-US" sz="1200"/>
                        <a:t>従来</a:t>
                      </a:r>
                      <a:r>
                        <a:rPr lang="ja-JP" altLang="en-US" sz="1200"/>
                        <a:t>のロボット</a:t>
                      </a:r>
                      <a:r>
                        <a:rPr lang="zh-CN" altLang="en-US" sz="1200"/>
                        <a:t>（昔</a:t>
                      </a:r>
                      <a:r>
                        <a:rPr lang="ja-JP" altLang="en-US" sz="1200"/>
                        <a:t>のやり</a:t>
                      </a:r>
                      <a:r>
                        <a:rPr lang="zh-CN" altLang="en-US" sz="1200"/>
                        <a:t>方）</a:t>
                      </a:r>
                      <a:endParaRPr lang="zh-CN" altLang="en-US" sz="1200"/>
                    </a:p>
                  </a:txBody>
                  <a:tcPr/>
                </a:tc>
                <a:tc>
                  <a:txBody>
                    <a:bodyPr/>
                    <a:p>
                      <a:pPr>
                        <a:buNone/>
                      </a:pPr>
                      <a:r>
                        <a:rPr lang="zh-CN" altLang="en-US" sz="1200"/>
                        <a:t>私</a:t>
                      </a:r>
                      <a:r>
                        <a:rPr lang="ja-JP" altLang="en-US" sz="1200"/>
                        <a:t>たちのロボット</a:t>
                      </a:r>
                      <a:r>
                        <a:rPr lang="zh-CN" altLang="en-US" sz="1200"/>
                        <a:t>（</a:t>
                      </a:r>
                      <a:r>
                        <a:rPr lang="en-US" altLang="en-US" sz="1200"/>
                        <a:t>SkyNet</a:t>
                      </a:r>
                      <a:r>
                        <a:rPr lang="zh-CN" altLang="en-US" sz="1200"/>
                        <a:t>方式）</a:t>
                      </a:r>
                      <a:endParaRPr lang="zh-CN" altLang="en-US" sz="1200"/>
                    </a:p>
                  </a:txBody>
                  <a:tcPr/>
                </a:tc>
              </a:tr>
              <a:tr h="381000">
                <a:tc>
                  <a:txBody>
                    <a:bodyPr/>
                    <a:p>
                      <a:pPr>
                        <a:buNone/>
                      </a:pPr>
                      <a:r>
                        <a:rPr lang="zh-CN" altLang="en-US" sz="1200"/>
                        <a:t>制御</a:t>
                      </a:r>
                      <a:r>
                        <a:rPr lang="ja-JP" altLang="en-US" sz="1200"/>
                        <a:t>のやり</a:t>
                      </a:r>
                      <a:r>
                        <a:rPr lang="zh-CN" altLang="en-US" sz="1200"/>
                        <a:t>方</a:t>
                      </a:r>
                      <a:endParaRPr lang="zh-CN" altLang="en-US" sz="1200"/>
                    </a:p>
                  </a:txBody>
                  <a:tcPr/>
                </a:tc>
                <a:tc>
                  <a:txBody>
                    <a:bodyPr/>
                    <a:p>
                      <a:pPr>
                        <a:buNone/>
                      </a:pPr>
                      <a:r>
                        <a:rPr lang="zh-CN" altLang="en-US" sz="1200"/>
                        <a:t>頭脳（制御）</a:t>
                      </a:r>
                      <a:r>
                        <a:rPr lang="ja-JP" altLang="en-US" sz="1200"/>
                        <a:t>がロボットの</a:t>
                      </a:r>
                      <a:r>
                        <a:rPr lang="zh-CN" altLang="en-US" sz="1200"/>
                        <a:t>中</a:t>
                      </a:r>
                      <a:r>
                        <a:rPr lang="ja-JP" altLang="en-US" sz="1200"/>
                        <a:t>にある</a:t>
                      </a:r>
                      <a:endParaRPr lang="ja-JP" altLang="en-US" sz="1200"/>
                    </a:p>
                  </a:txBody>
                  <a:tcPr/>
                </a:tc>
                <a:tc>
                  <a:txBody>
                    <a:bodyPr/>
                    <a:p>
                      <a:pPr>
                        <a:buNone/>
                      </a:pPr>
                      <a:r>
                        <a:rPr lang="zh-CN" altLang="en-US" sz="1200"/>
                        <a:t>頭脳</a:t>
                      </a:r>
                      <a:r>
                        <a:rPr lang="ja-JP" altLang="en-US" sz="1200"/>
                        <a:t>はクラウドに</a:t>
                      </a:r>
                      <a:r>
                        <a:rPr lang="zh-CN" altLang="en-US" sz="1200"/>
                        <a:t>、</a:t>
                      </a:r>
                      <a:r>
                        <a:rPr lang="ja-JP" altLang="en-US" sz="1200"/>
                        <a:t>ロボットは</a:t>
                      </a:r>
                      <a:r>
                        <a:rPr lang="zh-CN" altLang="en-US" sz="1200"/>
                        <a:t>「言</a:t>
                      </a:r>
                      <a:r>
                        <a:rPr lang="ja-JP" altLang="en-US" sz="1200"/>
                        <a:t>われた</a:t>
                      </a:r>
                      <a:r>
                        <a:rPr lang="zh-CN" altLang="en-US" sz="1200"/>
                        <a:t>通</a:t>
                      </a:r>
                      <a:r>
                        <a:rPr lang="ja-JP" altLang="en-US" sz="1200"/>
                        <a:t>りに</a:t>
                      </a:r>
                      <a:r>
                        <a:rPr lang="zh-CN" altLang="en-US" sz="1200"/>
                        <a:t>動</a:t>
                      </a:r>
                      <a:r>
                        <a:rPr lang="ja-JP" altLang="en-US" sz="1200"/>
                        <a:t>く</a:t>
                      </a:r>
                      <a:r>
                        <a:rPr lang="zh-CN" altLang="en-US" sz="1200"/>
                        <a:t>」</a:t>
                      </a:r>
                      <a:r>
                        <a:rPr lang="ja-JP" altLang="en-US" sz="1200"/>
                        <a:t>だけ</a:t>
                      </a:r>
                      <a:endParaRPr lang="ja-JP" altLang="en-US" sz="1200"/>
                    </a:p>
                  </a:txBody>
                  <a:tcPr/>
                </a:tc>
              </a:tr>
              <a:tr h="381000">
                <a:tc>
                  <a:txBody>
                    <a:bodyPr/>
                    <a:p>
                      <a:pPr>
                        <a:buNone/>
                      </a:pPr>
                      <a:r>
                        <a:rPr lang="ja-JP" altLang="en-US" sz="1200"/>
                        <a:t>ロボットの</a:t>
                      </a:r>
                      <a:r>
                        <a:rPr lang="zh-CN" altLang="en-US" sz="1200"/>
                        <a:t>大</a:t>
                      </a:r>
                      <a:r>
                        <a:rPr lang="ja-JP" altLang="en-US" sz="1200"/>
                        <a:t>きさ</a:t>
                      </a:r>
                      <a:endParaRPr lang="ja-JP" altLang="en-US" sz="1200"/>
                    </a:p>
                  </a:txBody>
                  <a:tcPr/>
                </a:tc>
                <a:tc>
                  <a:txBody>
                    <a:bodyPr/>
                    <a:p>
                      <a:pPr>
                        <a:buNone/>
                      </a:pPr>
                      <a:r>
                        <a:rPr lang="zh-CN" altLang="en-US" sz="1200"/>
                        <a:t>大</a:t>
                      </a:r>
                      <a:r>
                        <a:rPr lang="ja-JP" altLang="en-US" sz="1200"/>
                        <a:t>きくて</a:t>
                      </a:r>
                      <a:r>
                        <a:rPr lang="zh-CN" altLang="en-US" sz="1200"/>
                        <a:t>複雑</a:t>
                      </a:r>
                      <a:endParaRPr lang="zh-CN" altLang="en-US" sz="1200"/>
                    </a:p>
                  </a:txBody>
                  <a:tcPr/>
                </a:tc>
                <a:tc>
                  <a:txBody>
                    <a:bodyPr/>
                    <a:p>
                      <a:pPr>
                        <a:buNone/>
                      </a:pPr>
                      <a:r>
                        <a:rPr lang="zh-CN" altLang="en-US" sz="1200"/>
                        <a:t>小</a:t>
                      </a:r>
                      <a:r>
                        <a:rPr lang="ja-JP" altLang="en-US" sz="1200"/>
                        <a:t>さくて</a:t>
                      </a:r>
                      <a:r>
                        <a:rPr lang="zh-CN" altLang="en-US" sz="1200"/>
                        <a:t>軽</a:t>
                      </a:r>
                      <a:r>
                        <a:rPr lang="ja-JP" altLang="en-US" sz="1200"/>
                        <a:t>い</a:t>
                      </a:r>
                      <a:r>
                        <a:rPr lang="zh-CN" altLang="en-US" sz="1200"/>
                        <a:t>、</a:t>
                      </a:r>
                      <a:r>
                        <a:rPr lang="ja-JP" altLang="en-US" sz="1200"/>
                        <a:t>まるで</a:t>
                      </a:r>
                      <a:r>
                        <a:rPr lang="zh-CN" altLang="en-US" sz="1200"/>
                        <a:t>手足</a:t>
                      </a:r>
                      <a:r>
                        <a:rPr lang="ja-JP" altLang="en-US" sz="1200"/>
                        <a:t>だけの</a:t>
                      </a:r>
                      <a:r>
                        <a:rPr lang="zh-CN" altLang="en-US" sz="1200"/>
                        <a:t>道具</a:t>
                      </a:r>
                      <a:endParaRPr lang="zh-CN" altLang="en-US" sz="1200"/>
                    </a:p>
                  </a:txBody>
                  <a:tcPr/>
                </a:tc>
              </a:tr>
              <a:tr h="381000">
                <a:tc>
                  <a:txBody>
                    <a:bodyPr/>
                    <a:p>
                      <a:pPr>
                        <a:buNone/>
                      </a:pPr>
                      <a:r>
                        <a:rPr lang="zh-CN" altLang="en-US" sz="1200"/>
                        <a:t>壊</a:t>
                      </a:r>
                      <a:r>
                        <a:rPr lang="ja-JP" altLang="en-US" sz="1200"/>
                        <a:t>れた</a:t>
                      </a:r>
                      <a:r>
                        <a:rPr lang="zh-CN" altLang="en-US" sz="1200"/>
                        <a:t>時</a:t>
                      </a:r>
                      <a:endParaRPr lang="zh-CN" altLang="en-US" sz="1200"/>
                    </a:p>
                  </a:txBody>
                  <a:tcPr/>
                </a:tc>
                <a:tc>
                  <a:txBody>
                    <a:bodyPr/>
                    <a:p>
                      <a:pPr>
                        <a:buNone/>
                      </a:pPr>
                      <a:r>
                        <a:rPr lang="zh-CN" altLang="en-US" sz="1200"/>
                        <a:t>壊</a:t>
                      </a:r>
                      <a:r>
                        <a:rPr lang="ja-JP" altLang="en-US" sz="1200"/>
                        <a:t>れると</a:t>
                      </a:r>
                      <a:r>
                        <a:rPr lang="zh-CN" altLang="en-US" sz="1200"/>
                        <a:t>全部</a:t>
                      </a:r>
                      <a:r>
                        <a:rPr lang="ja-JP" altLang="en-US" sz="1200"/>
                        <a:t>ダメになる</a:t>
                      </a:r>
                      <a:endParaRPr lang="ja-JP" altLang="en-US" sz="1200"/>
                    </a:p>
                  </a:txBody>
                  <a:tcPr/>
                </a:tc>
                <a:tc>
                  <a:txBody>
                    <a:bodyPr/>
                    <a:p>
                      <a:pPr>
                        <a:buNone/>
                      </a:pPr>
                      <a:r>
                        <a:rPr lang="zh-CN" altLang="en-US" sz="1200"/>
                        <a:t>壊</a:t>
                      </a:r>
                      <a:r>
                        <a:rPr lang="ja-JP" altLang="en-US" sz="1200"/>
                        <a:t>れても</a:t>
                      </a:r>
                      <a:r>
                        <a:rPr lang="zh-CN" altLang="en-US" sz="1200"/>
                        <a:t>頭脳</a:t>
                      </a:r>
                      <a:r>
                        <a:rPr lang="ja-JP" altLang="en-US" sz="1200"/>
                        <a:t>はクラウドにあるからすぐ</a:t>
                      </a:r>
                      <a:r>
                        <a:rPr lang="zh-CN" altLang="en-US" sz="1200"/>
                        <a:t>復旧</a:t>
                      </a:r>
                      <a:r>
                        <a:rPr lang="ja-JP" altLang="en-US" sz="1200"/>
                        <a:t>できる</a:t>
                      </a:r>
                      <a:endParaRPr lang="ja-JP" altLang="en-US" sz="1200"/>
                    </a:p>
                  </a:txBody>
                  <a:tcPr/>
                </a:tc>
              </a:tr>
              <a:tr h="381000">
                <a:tc>
                  <a:txBody>
                    <a:bodyPr/>
                    <a:p>
                      <a:pPr>
                        <a:buNone/>
                      </a:pPr>
                      <a:r>
                        <a:rPr lang="ja-JP" altLang="en-US" sz="1200"/>
                        <a:t>コスト</a:t>
                      </a:r>
                      <a:endParaRPr lang="zh-CN" altLang="en-US" sz="1200"/>
                    </a:p>
                  </a:txBody>
                  <a:tcPr/>
                </a:tc>
                <a:tc>
                  <a:txBody>
                    <a:bodyPr/>
                    <a:p>
                      <a:pPr>
                        <a:buNone/>
                      </a:pPr>
                      <a:r>
                        <a:rPr lang="zh-CN" altLang="en-US" sz="1200"/>
                        <a:t>高</a:t>
                      </a:r>
                      <a:r>
                        <a:rPr lang="ja-JP" altLang="en-US" sz="1200"/>
                        <a:t>い</a:t>
                      </a:r>
                      <a:r>
                        <a:rPr lang="zh-CN" altLang="en-US" sz="1200"/>
                        <a:t>！</a:t>
                      </a:r>
                      <a:r>
                        <a:rPr lang="ja-JP" altLang="en-US" sz="1200"/>
                        <a:t>ライセンスが</a:t>
                      </a:r>
                      <a:r>
                        <a:rPr lang="zh-CN" altLang="en-US" sz="1200"/>
                        <a:t>必要</a:t>
                      </a:r>
                      <a:r>
                        <a:rPr lang="ja-JP" altLang="en-US" sz="1200"/>
                        <a:t>なチップや</a:t>
                      </a:r>
                      <a:r>
                        <a:rPr lang="zh-CN" altLang="en-US" sz="1200"/>
                        <a:t>制御基板</a:t>
                      </a:r>
                      <a:r>
                        <a:rPr lang="ja-JP" altLang="en-US" sz="1200"/>
                        <a:t>がかかる</a:t>
                      </a:r>
                      <a:endParaRPr lang="ja-JP" altLang="en-US" sz="1200"/>
                    </a:p>
                  </a:txBody>
                  <a:tcPr/>
                </a:tc>
                <a:tc>
                  <a:txBody>
                    <a:bodyPr/>
                    <a:p>
                      <a:pPr>
                        <a:buNone/>
                      </a:pPr>
                      <a:r>
                        <a:rPr lang="zh-CN" altLang="en-US" sz="1200"/>
                        <a:t>安</a:t>
                      </a:r>
                      <a:r>
                        <a:rPr lang="ja-JP" altLang="en-US" sz="1200"/>
                        <a:t>い</a:t>
                      </a:r>
                      <a:r>
                        <a:rPr lang="zh-CN" altLang="en-US" sz="1200"/>
                        <a:t>！</a:t>
                      </a:r>
                      <a:r>
                        <a:rPr lang="ja-JP" altLang="en-US" sz="1200"/>
                        <a:t>シンプルな</a:t>
                      </a:r>
                      <a:r>
                        <a:rPr lang="zh-CN" altLang="en-US" sz="1200"/>
                        <a:t>部品</a:t>
                      </a:r>
                      <a:r>
                        <a:rPr lang="ja-JP" altLang="en-US" sz="1200"/>
                        <a:t>でも</a:t>
                      </a:r>
                      <a:r>
                        <a:rPr lang="zh-CN" altLang="en-US" sz="1200"/>
                        <a:t>動</a:t>
                      </a:r>
                      <a:r>
                        <a:rPr lang="ja-JP" altLang="en-US" sz="1200"/>
                        <a:t>かせる</a:t>
                      </a:r>
                      <a:endParaRPr lang="ja-JP" altLang="en-US" sz="1200"/>
                    </a:p>
                  </a:txBody>
                  <a:tcPr/>
                </a:tc>
              </a:tr>
              <a:tr h="381000">
                <a:tc>
                  <a:txBody>
                    <a:bodyPr/>
                    <a:p>
                      <a:pPr>
                        <a:buNone/>
                      </a:pPr>
                      <a:r>
                        <a:rPr lang="zh-CN" altLang="en-US" sz="1200"/>
                        <a:t>複数台</a:t>
                      </a:r>
                      <a:r>
                        <a:rPr lang="ja-JP" altLang="en-US" sz="1200"/>
                        <a:t>を</a:t>
                      </a:r>
                      <a:r>
                        <a:rPr lang="zh-CN" altLang="en-US" sz="1200"/>
                        <a:t>動</a:t>
                      </a:r>
                      <a:r>
                        <a:rPr lang="ja-JP" altLang="en-US" sz="1200"/>
                        <a:t>かす</a:t>
                      </a:r>
                      <a:r>
                        <a:rPr lang="zh-CN" altLang="en-US" sz="1200"/>
                        <a:t>場合</a:t>
                      </a:r>
                      <a:endParaRPr lang="zh-CN" altLang="en-US" sz="1200"/>
                    </a:p>
                  </a:txBody>
                  <a:tcPr/>
                </a:tc>
                <a:tc>
                  <a:txBody>
                    <a:bodyPr/>
                    <a:p>
                      <a:pPr>
                        <a:buNone/>
                      </a:pPr>
                      <a:r>
                        <a:rPr lang="en-US" altLang="en-US" sz="1200"/>
                        <a:t>1</a:t>
                      </a:r>
                      <a:r>
                        <a:rPr lang="zh-CN" altLang="en-US" sz="1200"/>
                        <a:t>台</a:t>
                      </a:r>
                      <a:r>
                        <a:rPr lang="ja-JP" altLang="en-US" sz="1200"/>
                        <a:t>ずつ</a:t>
                      </a:r>
                      <a:r>
                        <a:rPr lang="zh-CN" altLang="en-US" sz="1200"/>
                        <a:t>設定</a:t>
                      </a:r>
                      <a:r>
                        <a:rPr lang="ja-JP" altLang="en-US" sz="1200"/>
                        <a:t>が</a:t>
                      </a:r>
                      <a:r>
                        <a:rPr lang="zh-CN" altLang="en-US" sz="1200"/>
                        <a:t>必要</a:t>
                      </a:r>
                      <a:r>
                        <a:rPr lang="ja-JP" altLang="en-US" sz="1200"/>
                        <a:t>で</a:t>
                      </a:r>
                      <a:r>
                        <a:rPr lang="zh-CN" altLang="en-US" sz="1200"/>
                        <a:t>大変</a:t>
                      </a:r>
                      <a:endParaRPr lang="zh-CN" altLang="en-US" sz="1200"/>
                    </a:p>
                  </a:txBody>
                  <a:tcPr/>
                </a:tc>
                <a:tc>
                  <a:txBody>
                    <a:bodyPr/>
                    <a:p>
                      <a:pPr>
                        <a:buNone/>
                      </a:pPr>
                      <a:r>
                        <a:rPr lang="ja-JP" altLang="en-US" sz="1200"/>
                        <a:t>クラウドでまとめてコントロールできるから</a:t>
                      </a:r>
                      <a:r>
                        <a:rPr lang="zh-CN" altLang="en-US" sz="1200"/>
                        <a:t>簡単</a:t>
                      </a:r>
                      <a:endParaRPr lang="zh-CN" altLang="en-US" sz="1200"/>
                    </a:p>
                  </a:txBody>
                  <a:tcPr/>
                </a:tc>
              </a:tr>
              <a:tr h="381000">
                <a:tc>
                  <a:txBody>
                    <a:bodyPr/>
                    <a:p>
                      <a:pPr>
                        <a:buNone/>
                      </a:pPr>
                      <a:r>
                        <a:rPr lang="ja-JP" altLang="en-US" sz="1200"/>
                        <a:t>イメージで</a:t>
                      </a:r>
                      <a:r>
                        <a:rPr lang="zh-CN" altLang="en-US" sz="1200"/>
                        <a:t>言</a:t>
                      </a:r>
                      <a:r>
                        <a:rPr lang="ja-JP" altLang="en-US" sz="1200"/>
                        <a:t>うと</a:t>
                      </a:r>
                      <a:endParaRPr lang="ja-JP" altLang="en-US" sz="1200"/>
                    </a:p>
                  </a:txBody>
                  <a:tcPr/>
                </a:tc>
                <a:tc>
                  <a:txBody>
                    <a:bodyPr/>
                    <a:p>
                      <a:pPr>
                        <a:buNone/>
                      </a:pPr>
                      <a:r>
                        <a:rPr lang="zh-CN" altLang="en-US" sz="1200"/>
                        <a:t>重</a:t>
                      </a:r>
                      <a:r>
                        <a:rPr lang="ja-JP" altLang="en-US" sz="1200"/>
                        <a:t>たくて</a:t>
                      </a:r>
                      <a:r>
                        <a:rPr lang="zh-CN" altLang="en-US" sz="1200"/>
                        <a:t>頭</a:t>
                      </a:r>
                      <a:r>
                        <a:rPr lang="ja-JP" altLang="en-US" sz="1200"/>
                        <a:t>でっかちなロボット</a:t>
                      </a:r>
                      <a:endParaRPr lang="ja-JP" altLang="en-US" sz="1200"/>
                    </a:p>
                  </a:txBody>
                  <a:tcPr/>
                </a:tc>
                <a:tc>
                  <a:txBody>
                    <a:bodyPr/>
                    <a:p>
                      <a:pPr>
                        <a:buNone/>
                      </a:pPr>
                      <a:r>
                        <a:rPr lang="zh-CN" altLang="en-US" sz="1200"/>
                        <a:t>糸</a:t>
                      </a:r>
                      <a:r>
                        <a:rPr lang="ja-JP" altLang="en-US" sz="1200"/>
                        <a:t>で</a:t>
                      </a:r>
                      <a:r>
                        <a:rPr lang="zh-CN" altLang="en-US" sz="1200"/>
                        <a:t>動</a:t>
                      </a:r>
                      <a:r>
                        <a:rPr lang="ja-JP" altLang="en-US" sz="1200"/>
                        <a:t>かす</a:t>
                      </a:r>
                      <a:r>
                        <a:rPr lang="zh-CN" altLang="en-US" sz="1200"/>
                        <a:t>「</a:t>
                      </a:r>
                      <a:r>
                        <a:rPr lang="ja-JP" altLang="en-US" sz="1200"/>
                        <a:t>マリオネット</a:t>
                      </a:r>
                      <a:r>
                        <a:rPr lang="zh-CN" altLang="en-US" sz="1200"/>
                        <a:t>（</a:t>
                      </a:r>
                      <a:r>
                        <a:rPr lang="ja-JP" altLang="en-US" sz="1200"/>
                        <a:t>あやつり</a:t>
                      </a:r>
                      <a:r>
                        <a:rPr lang="zh-CN" altLang="en-US" sz="1200"/>
                        <a:t>人形）」</a:t>
                      </a:r>
                      <a:r>
                        <a:rPr lang="ja-JP" altLang="en-US" sz="1200"/>
                        <a:t>みたいな</a:t>
                      </a:r>
                      <a:r>
                        <a:rPr lang="zh-CN" altLang="en-US" sz="1200"/>
                        <a:t>仕組</a:t>
                      </a:r>
                      <a:r>
                        <a:rPr lang="ja-JP" altLang="en-US" sz="1200"/>
                        <a:t>み</a:t>
                      </a:r>
                      <a:r>
                        <a:rPr lang="en-US" altLang="en-US" sz="1200"/>
                        <a:t> </a:t>
                      </a:r>
                      <a:endParaRPr lang="en-US" altLang="en-US" sz="1200"/>
                    </a:p>
                  </a:txBody>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r>
              <a:rPr lang="en-US" altLang="zh-CN" sz="2000" b="1"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SKY NET</a:t>
            </a:r>
            <a:endParaRPr lang="en-US" altLang="zh-CN" sz="2000"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lang="ja-JP" altLang="en-US" sz="1600">
                <a:latin typeface="Microsoft YaHei" panose="020B0503020204020204" charset="-122"/>
                <a:ea typeface="Microsoft YaHei" panose="020B0503020204020204" charset="-122"/>
                <a:cs typeface="Arial" panose="020B0604020202020204" pitchFamily="34" charset="0"/>
                <a:sym typeface="Microsoft YaHei" panose="020B0503020204020204" charset="-122"/>
              </a:rPr>
              <a:t>シナリオ</a:t>
            </a:r>
            <a:r>
              <a:rPr lang="zh-CN" altLang="en-US" sz="1600">
                <a:latin typeface="Microsoft YaHei" panose="020B0503020204020204" charset="-122"/>
                <a:ea typeface="Microsoft YaHei" panose="020B0503020204020204" charset="-122"/>
                <a:cs typeface="Arial" panose="020B0604020202020204" pitchFamily="34" charset="0"/>
                <a:sym typeface="Microsoft YaHei" panose="020B0503020204020204" charset="-122"/>
              </a:rPr>
              <a:t>全体図</a:t>
            </a:r>
            <a:endParaRPr lang="zh-CN" altLang="en-US" sz="1600">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cxnSp>
        <p:nvCxnSpPr>
          <p:cNvPr id="12" name="稻壳儿春秋广告/盗版必究        原创来源：http://chn.docer.com/works?userid=199329941#!/work_time"/>
          <p:cNvCxnSpPr/>
          <p:nvPr/>
        </p:nvCxnSpPr>
        <p:spPr>
          <a:xfrm>
            <a:off x="652295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6864350" y="3803650"/>
            <a:ext cx="381000" cy="381000"/>
          </a:xfrm>
          <a:prstGeom prst="rect">
            <a:avLst/>
          </a:prstGeom>
          <a:noFill/>
          <a:ln w="9525">
            <a:noFill/>
          </a:ln>
        </p:spPr>
      </p:pic>
      <p:sp>
        <p:nvSpPr>
          <p:cNvPr id="3" name="Text Box 2"/>
          <p:cNvSpPr txBox="1"/>
          <p:nvPr/>
        </p:nvSpPr>
        <p:spPr>
          <a:xfrm>
            <a:off x="-1905" y="1009650"/>
            <a:ext cx="12192000" cy="5019040"/>
          </a:xfrm>
          <a:prstGeom prst="rect">
            <a:avLst/>
          </a:prstGeom>
          <a:noFill/>
        </p:spPr>
        <p:txBody>
          <a:bodyPr wrap="square" rtlCol="0">
            <a:noAutofit/>
          </a:bodyPr>
          <a:p>
            <a:r>
              <a:rPr lang="ja-JP" altLang="en-US" sz="1600" b="1">
                <a:latin typeface="Microsoft YaHei" panose="020B0503020204020204" charset="-122"/>
                <a:ea typeface="Microsoft YaHei" panose="020B0503020204020204" charset="-122"/>
                <a:cs typeface="Arial" panose="020B0604020202020204" pitchFamily="34" charset="0"/>
                <a:sym typeface="+mn-ea"/>
              </a:rPr>
              <a:t>シナリオ</a:t>
            </a:r>
            <a:r>
              <a:rPr lang="en-US" altLang="en-US" sz="1600" b="1">
                <a:latin typeface="Microsoft YaHei" panose="020B0503020204020204" charset="-122"/>
                <a:ea typeface="Microsoft YaHei" panose="020B0503020204020204" charset="-122"/>
                <a:cs typeface="Arial" panose="020B0604020202020204" pitchFamily="34" charset="0"/>
                <a:sym typeface="+mn-ea"/>
              </a:rPr>
              <a:t>1</a:t>
            </a:r>
            <a:r>
              <a:rPr lang="zh-CN" altLang="en-US" sz="1600" b="1">
                <a:latin typeface="Microsoft YaHei" panose="020B0503020204020204" charset="-122"/>
                <a:ea typeface="Microsoft YaHei" panose="020B0503020204020204" charset="-122"/>
                <a:cs typeface="Arial" panose="020B0604020202020204" pitchFamily="34" charset="0"/>
                <a:sym typeface="+mn-ea"/>
              </a:rPr>
              <a:t>：</a:t>
            </a:r>
            <a:r>
              <a:rPr lang="ja-JP" altLang="en-US" sz="1600" b="1">
                <a:latin typeface="Microsoft YaHei" panose="020B0503020204020204" charset="-122"/>
                <a:ea typeface="Microsoft YaHei" panose="020B0503020204020204" charset="-122"/>
                <a:cs typeface="Arial" panose="020B0604020202020204" pitchFamily="34" charset="0"/>
                <a:sym typeface="+mn-ea"/>
              </a:rPr>
              <a:t>レストランサービスロボット</a:t>
            </a:r>
            <a:endParaRPr lang="ja-JP" altLang="en-US" sz="1600" b="1">
              <a:latin typeface="Microsoft YaHei" panose="020B0503020204020204" charset="-122"/>
              <a:ea typeface="Microsoft YaHei" panose="020B0503020204020204" charset="-122"/>
              <a:cs typeface="Arial" panose="020B0604020202020204" pitchFamily="34" charset="0"/>
              <a:sym typeface="+mn-ea"/>
            </a:endParaRPr>
          </a:p>
        </p:txBody>
      </p:sp>
      <p:sp>
        <p:nvSpPr>
          <p:cNvPr id="11" name="Text Box 10"/>
          <p:cNvSpPr txBox="1"/>
          <p:nvPr/>
        </p:nvSpPr>
        <p:spPr>
          <a:xfrm>
            <a:off x="-1039495" y="6325870"/>
            <a:ext cx="11777980" cy="368300"/>
          </a:xfrm>
          <a:prstGeom prst="rect">
            <a:avLst/>
          </a:prstGeom>
          <a:noFill/>
        </p:spPr>
        <p:txBody>
          <a:bodyPr wrap="square" rtlCol="0">
            <a:spAutoFit/>
          </a:bodyPr>
          <a:p>
            <a:r>
              <a:rPr lang="en-US" b="1"/>
              <a:t>                                                                                                                                </a:t>
            </a:r>
            <a:endParaRPr lang="en-US" b="1"/>
          </a:p>
        </p:txBody>
      </p:sp>
      <p:pic>
        <p:nvPicPr>
          <p:cNvPr id="2" name="Picture 1"/>
          <p:cNvPicPr>
            <a:picLocks noChangeAspect="1"/>
          </p:cNvPicPr>
          <p:nvPr/>
        </p:nvPicPr>
        <p:blipFill>
          <a:blip r:embed="rId1"/>
          <a:stretch>
            <a:fillRect/>
          </a:stretch>
        </p:blipFill>
        <p:spPr>
          <a:xfrm>
            <a:off x="6436995" y="3387090"/>
            <a:ext cx="1773555" cy="1263015"/>
          </a:xfrm>
          <a:prstGeom prst="rect">
            <a:avLst/>
          </a:prstGeom>
        </p:spPr>
      </p:pic>
      <p:pic>
        <p:nvPicPr>
          <p:cNvPr id="13" name="Picture 12"/>
          <p:cNvPicPr>
            <a:picLocks noChangeAspect="1"/>
          </p:cNvPicPr>
          <p:nvPr/>
        </p:nvPicPr>
        <p:blipFill>
          <a:blip r:embed="rId2"/>
          <a:stretch>
            <a:fillRect/>
          </a:stretch>
        </p:blipFill>
        <p:spPr>
          <a:xfrm>
            <a:off x="4139565" y="5112385"/>
            <a:ext cx="1143635" cy="828675"/>
          </a:xfrm>
          <a:prstGeom prst="rect">
            <a:avLst/>
          </a:prstGeom>
        </p:spPr>
      </p:pic>
      <p:pic>
        <p:nvPicPr>
          <p:cNvPr id="19" name="Picture 18" descr="1400-robot-arm-collaborative-01"/>
          <p:cNvPicPr>
            <a:picLocks noChangeAspect="1"/>
          </p:cNvPicPr>
          <p:nvPr/>
        </p:nvPicPr>
        <p:blipFill>
          <a:blip r:embed="rId3"/>
          <a:srcRect l="28142" r="24525"/>
          <a:stretch>
            <a:fillRect/>
          </a:stretch>
        </p:blipFill>
        <p:spPr>
          <a:xfrm>
            <a:off x="2884170" y="4177665"/>
            <a:ext cx="1628775" cy="1597660"/>
          </a:xfrm>
          <a:prstGeom prst="rect">
            <a:avLst/>
          </a:prstGeom>
        </p:spPr>
      </p:pic>
      <p:pic>
        <p:nvPicPr>
          <p:cNvPr id="22" name="Picture 21"/>
          <p:cNvPicPr>
            <a:picLocks noChangeAspect="1"/>
          </p:cNvPicPr>
          <p:nvPr/>
        </p:nvPicPr>
        <p:blipFill>
          <a:blip r:embed="rId4">
            <a:lum bright="-12000" contrast="30000"/>
          </a:blip>
          <a:stretch>
            <a:fillRect/>
          </a:stretch>
        </p:blipFill>
        <p:spPr>
          <a:xfrm flipH="1">
            <a:off x="3128645" y="2436495"/>
            <a:ext cx="1139825" cy="986790"/>
          </a:xfrm>
          <a:prstGeom prst="rect">
            <a:avLst/>
          </a:prstGeom>
        </p:spPr>
      </p:pic>
      <p:sp>
        <p:nvSpPr>
          <p:cNvPr id="21" name="Up-Down Arrow 20"/>
          <p:cNvSpPr/>
          <p:nvPr/>
        </p:nvSpPr>
        <p:spPr>
          <a:xfrm>
            <a:off x="7245350" y="2749550"/>
            <a:ext cx="212725" cy="544830"/>
          </a:xfrm>
          <a:prstGeom prst="upDownArrow">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Left-Right Arrow 24"/>
          <p:cNvSpPr/>
          <p:nvPr/>
        </p:nvSpPr>
        <p:spPr>
          <a:xfrm rot="20340000">
            <a:off x="8243570" y="3221990"/>
            <a:ext cx="1807210" cy="224155"/>
          </a:xfrm>
          <a:prstGeom prst="lef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7" name="Left-Right Arrow 26"/>
          <p:cNvSpPr/>
          <p:nvPr/>
        </p:nvSpPr>
        <p:spPr>
          <a:xfrm>
            <a:off x="8351520" y="3994150"/>
            <a:ext cx="1784985" cy="224155"/>
          </a:xfrm>
          <a:prstGeom prst="lef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8" name="Text Box 27"/>
          <p:cNvSpPr txBox="1"/>
          <p:nvPr/>
        </p:nvSpPr>
        <p:spPr>
          <a:xfrm>
            <a:off x="8364220" y="3803650"/>
            <a:ext cx="1776730" cy="229870"/>
          </a:xfrm>
          <a:prstGeom prst="rect">
            <a:avLst/>
          </a:prstGeom>
          <a:noFill/>
        </p:spPr>
        <p:txBody>
          <a:bodyPr wrap="square" rtlCol="0">
            <a:spAutoFit/>
          </a:bodyPr>
          <a:p>
            <a:r>
              <a:rPr lang="en-US" altLang="en-US" sz="900" b="1">
                <a:sym typeface="+mn-ea"/>
              </a:rPr>
              <a:t>Could I have mapo tofu, please?</a:t>
            </a:r>
            <a:r>
              <a:rPr lang="en-US" sz="900" b="1"/>
              <a:t> </a:t>
            </a:r>
            <a:endParaRPr lang="en-US" sz="900" b="1"/>
          </a:p>
        </p:txBody>
      </p:sp>
      <p:sp>
        <p:nvSpPr>
          <p:cNvPr id="26" name="Left-Right Arrow 25"/>
          <p:cNvSpPr/>
          <p:nvPr/>
        </p:nvSpPr>
        <p:spPr>
          <a:xfrm rot="1140000">
            <a:off x="8346440" y="4759325"/>
            <a:ext cx="1807210" cy="224155"/>
          </a:xfrm>
          <a:prstGeom prst="lef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6" name="Picture 5"/>
          <p:cNvPicPr>
            <a:picLocks noChangeAspect="1"/>
          </p:cNvPicPr>
          <p:nvPr/>
        </p:nvPicPr>
        <p:blipFill>
          <a:blip r:embed="rId5"/>
          <a:stretch>
            <a:fillRect/>
          </a:stretch>
        </p:blipFill>
        <p:spPr>
          <a:xfrm>
            <a:off x="10086340" y="2515235"/>
            <a:ext cx="849630" cy="829310"/>
          </a:xfrm>
          <a:prstGeom prst="rect">
            <a:avLst/>
          </a:prstGeom>
        </p:spPr>
      </p:pic>
      <p:pic>
        <p:nvPicPr>
          <p:cNvPr id="31" name="Picture 30" descr="b4140bc0e874422c9703d37963a8221f"/>
          <p:cNvPicPr>
            <a:picLocks noChangeAspect="1"/>
          </p:cNvPicPr>
          <p:nvPr/>
        </p:nvPicPr>
        <p:blipFill>
          <a:blip r:embed="rId6"/>
          <a:stretch>
            <a:fillRect/>
          </a:stretch>
        </p:blipFill>
        <p:spPr>
          <a:xfrm>
            <a:off x="10285730" y="3691890"/>
            <a:ext cx="777240" cy="882650"/>
          </a:xfrm>
          <a:prstGeom prst="rect">
            <a:avLst/>
          </a:prstGeom>
        </p:spPr>
      </p:pic>
      <p:sp>
        <p:nvSpPr>
          <p:cNvPr id="33" name="Text Box 32"/>
          <p:cNvSpPr txBox="1"/>
          <p:nvPr/>
        </p:nvSpPr>
        <p:spPr>
          <a:xfrm>
            <a:off x="8509000" y="4177665"/>
            <a:ext cx="1776730" cy="229870"/>
          </a:xfrm>
          <a:prstGeom prst="rect">
            <a:avLst/>
          </a:prstGeom>
          <a:noFill/>
        </p:spPr>
        <p:txBody>
          <a:bodyPr wrap="square" rtlCol="0">
            <a:spAutoFit/>
          </a:bodyPr>
          <a:p>
            <a:r>
              <a:rPr lang="zh-CN" altLang="en-US" sz="900" b="1"/>
              <a:t>多言語対応</a:t>
            </a:r>
            <a:r>
              <a:rPr lang="ja-JP" altLang="en-US" sz="900" b="1"/>
              <a:t>サービス</a:t>
            </a:r>
            <a:endParaRPr lang="ja-JP" altLang="en-US" sz="900" b="1"/>
          </a:p>
        </p:txBody>
      </p:sp>
      <p:pic>
        <p:nvPicPr>
          <p:cNvPr id="34" name="Picture 33"/>
          <p:cNvPicPr>
            <a:picLocks noChangeAspect="1"/>
          </p:cNvPicPr>
          <p:nvPr/>
        </p:nvPicPr>
        <p:blipFill>
          <a:blip r:embed="rId7"/>
          <a:stretch>
            <a:fillRect/>
          </a:stretch>
        </p:blipFill>
        <p:spPr>
          <a:xfrm>
            <a:off x="6864350" y="1358900"/>
            <a:ext cx="1036320" cy="1002665"/>
          </a:xfrm>
          <a:prstGeom prst="rect">
            <a:avLst/>
          </a:prstGeom>
        </p:spPr>
      </p:pic>
      <p:sp>
        <p:nvSpPr>
          <p:cNvPr id="35" name="Text Box 34"/>
          <p:cNvSpPr txBox="1"/>
          <p:nvPr/>
        </p:nvSpPr>
        <p:spPr>
          <a:xfrm>
            <a:off x="6228080" y="2361565"/>
            <a:ext cx="2244090" cy="229870"/>
          </a:xfrm>
          <a:prstGeom prst="rect">
            <a:avLst/>
          </a:prstGeom>
          <a:noFill/>
        </p:spPr>
        <p:txBody>
          <a:bodyPr wrap="square" rtlCol="0">
            <a:spAutoFit/>
          </a:bodyPr>
          <a:p>
            <a:r>
              <a:rPr lang="zh-CN" altLang="en-US" sz="900" b="1"/>
              <a:t>将来的</a:t>
            </a:r>
            <a:r>
              <a:rPr lang="ja-JP" altLang="en-US" sz="900" b="1"/>
              <a:t>に</a:t>
            </a:r>
            <a:r>
              <a:rPr lang="zh-CN" altLang="en-US" sz="900" b="1"/>
              <a:t>貴社</a:t>
            </a:r>
            <a:r>
              <a:rPr lang="ja-JP" altLang="en-US" sz="900" b="1"/>
              <a:t>が</a:t>
            </a:r>
            <a:r>
              <a:rPr lang="zh-CN" altLang="en-US" sz="900" b="1"/>
              <a:t>開発予定</a:t>
            </a:r>
            <a:r>
              <a:rPr lang="ja-JP" altLang="en-US" sz="900" b="1"/>
              <a:t>の</a:t>
            </a:r>
            <a:r>
              <a:rPr lang="zh-CN" altLang="en-US" sz="900" b="1"/>
              <a:t>軽量</a:t>
            </a:r>
            <a:r>
              <a:rPr lang="en-US" altLang="en-US" sz="900" b="1"/>
              <a:t>LLM①</a:t>
            </a:r>
            <a:endParaRPr lang="en-US" altLang="en-US" sz="900" b="1"/>
          </a:p>
        </p:txBody>
      </p:sp>
      <p:sp>
        <p:nvSpPr>
          <p:cNvPr id="36" name="Text Box 35"/>
          <p:cNvSpPr txBox="1"/>
          <p:nvPr/>
        </p:nvSpPr>
        <p:spPr>
          <a:xfrm rot="20340000">
            <a:off x="8231505" y="3001010"/>
            <a:ext cx="1776730" cy="229870"/>
          </a:xfrm>
          <a:prstGeom prst="rect">
            <a:avLst/>
          </a:prstGeom>
          <a:noFill/>
        </p:spPr>
        <p:txBody>
          <a:bodyPr wrap="square" rtlCol="0">
            <a:spAutoFit/>
          </a:bodyPr>
          <a:p>
            <a:r>
              <a:rPr lang="ja-JP" altLang="en-US" sz="900" b="1"/>
              <a:t>まー</a:t>
            </a:r>
            <a:r>
              <a:rPr lang="en-US" altLang="en-US" sz="900" b="1"/>
              <a:t>…</a:t>
            </a:r>
            <a:r>
              <a:rPr lang="ja-JP" altLang="en-US" sz="900" b="1"/>
              <a:t>ぼー</a:t>
            </a:r>
            <a:r>
              <a:rPr lang="en-US" altLang="en-US" sz="900" b="1"/>
              <a:t>…</a:t>
            </a:r>
            <a:r>
              <a:rPr lang="ja-JP" altLang="en-US" sz="900" b="1"/>
              <a:t>なんとか</a:t>
            </a:r>
            <a:r>
              <a:rPr lang="en-US" altLang="en-US" sz="900" b="1"/>
              <a:t>…</a:t>
            </a:r>
            <a:endParaRPr lang="en-US" altLang="en-US" sz="900" b="1"/>
          </a:p>
        </p:txBody>
      </p:sp>
      <p:sp>
        <p:nvSpPr>
          <p:cNvPr id="37" name="Text Box 36"/>
          <p:cNvSpPr txBox="1"/>
          <p:nvPr/>
        </p:nvSpPr>
        <p:spPr>
          <a:xfrm rot="20280000">
            <a:off x="8484870" y="3312795"/>
            <a:ext cx="1776730" cy="229870"/>
          </a:xfrm>
          <a:prstGeom prst="rect">
            <a:avLst/>
          </a:prstGeom>
          <a:noFill/>
        </p:spPr>
        <p:txBody>
          <a:bodyPr wrap="square" rtlCol="0">
            <a:spAutoFit/>
          </a:bodyPr>
          <a:p>
            <a:r>
              <a:rPr lang="zh-CN" altLang="en-US" sz="900" b="1"/>
              <a:t>高齢者支援</a:t>
            </a:r>
            <a:r>
              <a:rPr lang="ja-JP" altLang="en-US" sz="900" b="1"/>
              <a:t>サービス</a:t>
            </a:r>
            <a:endParaRPr lang="ja-JP" altLang="en-US" sz="900" b="1"/>
          </a:p>
        </p:txBody>
      </p:sp>
      <p:pic>
        <p:nvPicPr>
          <p:cNvPr id="38" name="Picture 37" descr="13278_2"/>
          <p:cNvPicPr>
            <a:picLocks noChangeAspect="1"/>
          </p:cNvPicPr>
          <p:nvPr/>
        </p:nvPicPr>
        <p:blipFill>
          <a:blip r:embed="rId8"/>
          <a:stretch>
            <a:fillRect/>
          </a:stretch>
        </p:blipFill>
        <p:spPr>
          <a:xfrm>
            <a:off x="10136505" y="4684395"/>
            <a:ext cx="1212850" cy="1144270"/>
          </a:xfrm>
          <a:prstGeom prst="rect">
            <a:avLst/>
          </a:prstGeom>
        </p:spPr>
      </p:pic>
      <p:sp>
        <p:nvSpPr>
          <p:cNvPr id="4" name="Text Box 3"/>
          <p:cNvSpPr txBox="1"/>
          <p:nvPr/>
        </p:nvSpPr>
        <p:spPr>
          <a:xfrm rot="1200000">
            <a:off x="8249285" y="4903470"/>
            <a:ext cx="1776730" cy="229870"/>
          </a:xfrm>
          <a:prstGeom prst="rect">
            <a:avLst/>
          </a:prstGeom>
          <a:noFill/>
        </p:spPr>
        <p:txBody>
          <a:bodyPr wrap="square" rtlCol="0">
            <a:spAutoFit/>
          </a:bodyPr>
          <a:p>
            <a:pPr algn="ctr"/>
            <a:r>
              <a:rPr lang="en-US" altLang="en-US" sz="900" b="1">
                <a:sym typeface="+mn-ea"/>
              </a:rPr>
              <a:t> </a:t>
            </a:r>
            <a:r>
              <a:rPr lang="zh-CN" altLang="en-US" sz="900" b="1">
                <a:sym typeface="+mn-ea"/>
              </a:rPr>
              <a:t>観光案内支援</a:t>
            </a:r>
            <a:endParaRPr lang="zh-CN" altLang="en-US" sz="900" b="1">
              <a:sym typeface="+mn-ea"/>
            </a:endParaRPr>
          </a:p>
        </p:txBody>
      </p:sp>
      <p:pic>
        <p:nvPicPr>
          <p:cNvPr id="15" name="Picture 14"/>
          <p:cNvPicPr>
            <a:picLocks noChangeAspect="1"/>
          </p:cNvPicPr>
          <p:nvPr/>
        </p:nvPicPr>
        <p:blipFill>
          <a:blip r:embed="rId9"/>
          <a:stretch>
            <a:fillRect/>
          </a:stretch>
        </p:blipFill>
        <p:spPr>
          <a:xfrm>
            <a:off x="540385" y="3472180"/>
            <a:ext cx="2129155" cy="2129155"/>
          </a:xfrm>
          <a:prstGeom prst="rect">
            <a:avLst/>
          </a:prstGeom>
        </p:spPr>
      </p:pic>
      <p:sp>
        <p:nvSpPr>
          <p:cNvPr id="18" name="Left Arrow 17"/>
          <p:cNvSpPr/>
          <p:nvPr/>
        </p:nvSpPr>
        <p:spPr>
          <a:xfrm rot="19800000">
            <a:off x="5174615" y="4893310"/>
            <a:ext cx="1494155" cy="23304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9" name="Text Box 28"/>
          <p:cNvSpPr txBox="1"/>
          <p:nvPr/>
        </p:nvSpPr>
        <p:spPr>
          <a:xfrm rot="1080000">
            <a:off x="8463280" y="4613910"/>
            <a:ext cx="1776730" cy="229870"/>
          </a:xfrm>
          <a:prstGeom prst="rect">
            <a:avLst/>
          </a:prstGeom>
          <a:noFill/>
        </p:spPr>
        <p:txBody>
          <a:bodyPr wrap="square" rtlCol="0">
            <a:spAutoFit/>
          </a:bodyPr>
          <a:p>
            <a:pPr algn="ctr"/>
            <a:r>
              <a:rPr lang="en-US" altLang="en-US" sz="900" b="1"/>
              <a:t>JR</a:t>
            </a:r>
            <a:r>
              <a:rPr lang="zh-CN" altLang="en-US" sz="900" b="1"/>
              <a:t>大阪駅</a:t>
            </a:r>
            <a:r>
              <a:rPr lang="ja-JP" altLang="en-US" sz="900" b="1"/>
              <a:t>はどこですか</a:t>
            </a:r>
            <a:r>
              <a:rPr lang="zh-CN" altLang="en-US" sz="900" b="1"/>
              <a:t>？</a:t>
            </a:r>
            <a:r>
              <a:rPr lang="en-US" sz="900" b="1"/>
              <a:t> </a:t>
            </a:r>
            <a:endParaRPr lang="en-US" sz="900" b="1"/>
          </a:p>
        </p:txBody>
      </p:sp>
      <p:sp>
        <p:nvSpPr>
          <p:cNvPr id="32" name="Left Arrow 31"/>
          <p:cNvSpPr/>
          <p:nvPr/>
        </p:nvSpPr>
        <p:spPr>
          <a:xfrm rot="11700000">
            <a:off x="4305300" y="3352165"/>
            <a:ext cx="2225040" cy="23304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9" name="Text Box 38"/>
          <p:cNvSpPr txBox="1"/>
          <p:nvPr/>
        </p:nvSpPr>
        <p:spPr>
          <a:xfrm rot="900000">
            <a:off x="4482465" y="3156585"/>
            <a:ext cx="1887220" cy="229870"/>
          </a:xfrm>
          <a:prstGeom prst="rect">
            <a:avLst/>
          </a:prstGeom>
          <a:noFill/>
        </p:spPr>
        <p:txBody>
          <a:bodyPr wrap="square" rtlCol="0">
            <a:spAutoFit/>
          </a:bodyPr>
          <a:p>
            <a:r>
              <a:rPr lang="zh-CN" altLang="en-US" sz="900" b="1">
                <a:sym typeface="+mn-ea"/>
              </a:rPr>
              <a:t>御</a:t>
            </a:r>
            <a:r>
              <a:rPr lang="zh-CN" altLang="en-US" sz="900" b="1"/>
              <a:t>社使用</a:t>
            </a:r>
            <a:r>
              <a:rPr lang="ja-JP" altLang="en-US" sz="900" b="1"/>
              <a:t>の</a:t>
            </a:r>
            <a:r>
              <a:rPr lang="zh-CN" altLang="en-US" sz="900" b="1"/>
              <a:t>画像認識</a:t>
            </a:r>
            <a:r>
              <a:rPr lang="ja-JP" altLang="en-US" sz="900" b="1"/>
              <a:t>アルゴリズム</a:t>
            </a:r>
            <a:endParaRPr lang="ja-JP" altLang="en-US" sz="900" b="1"/>
          </a:p>
        </p:txBody>
      </p:sp>
      <p:sp>
        <p:nvSpPr>
          <p:cNvPr id="40" name="Text Box 39"/>
          <p:cNvSpPr txBox="1"/>
          <p:nvPr/>
        </p:nvSpPr>
        <p:spPr>
          <a:xfrm rot="19800000">
            <a:off x="5133975" y="5017770"/>
            <a:ext cx="1887220" cy="229870"/>
          </a:xfrm>
          <a:prstGeom prst="rect">
            <a:avLst/>
          </a:prstGeom>
          <a:noFill/>
        </p:spPr>
        <p:txBody>
          <a:bodyPr wrap="square" rtlCol="0">
            <a:spAutoFit/>
          </a:bodyPr>
          <a:p>
            <a:pPr algn="ctr"/>
            <a:r>
              <a:rPr lang="zh-CN" altLang="en-US" sz="900" b="1"/>
              <a:t>座標</a:t>
            </a:r>
            <a:endParaRPr lang="zh-CN" altLang="en-US" sz="900" b="1"/>
          </a:p>
        </p:txBody>
      </p:sp>
      <p:sp>
        <p:nvSpPr>
          <p:cNvPr id="41" name="Text Box 40"/>
          <p:cNvSpPr txBox="1"/>
          <p:nvPr/>
        </p:nvSpPr>
        <p:spPr>
          <a:xfrm>
            <a:off x="2157730" y="6231890"/>
            <a:ext cx="10039350" cy="553085"/>
          </a:xfrm>
          <a:prstGeom prst="rect">
            <a:avLst/>
          </a:prstGeom>
          <a:noFill/>
        </p:spPr>
        <p:txBody>
          <a:bodyPr wrap="square" rtlCol="0">
            <a:spAutoFit/>
          </a:bodyPr>
          <a:p>
            <a:r>
              <a:rPr lang="en-US" altLang="en-US" sz="1000">
                <a:sym typeface="+mn-ea"/>
              </a:rPr>
              <a:t>①</a:t>
            </a:r>
            <a:r>
              <a:rPr lang="zh-CN" altLang="en-US" sz="1000">
                <a:sym typeface="+mn-ea"/>
              </a:rPr>
              <a:t>本</a:t>
            </a:r>
            <a:r>
              <a:rPr lang="ja-JP" altLang="en-US" sz="1000">
                <a:sym typeface="+mn-ea"/>
              </a:rPr>
              <a:t>プロジェクトは</a:t>
            </a:r>
            <a:r>
              <a:rPr lang="en-US" altLang="en-US" sz="1000">
                <a:sym typeface="+mn-ea"/>
              </a:rPr>
              <a:t>ChatGPT</a:t>
            </a:r>
            <a:r>
              <a:rPr lang="ja-JP" altLang="en-US" sz="1000">
                <a:sym typeface="+mn-ea"/>
              </a:rPr>
              <a:t>を</a:t>
            </a:r>
            <a:r>
              <a:rPr lang="zh-CN" altLang="en-US" sz="1000">
                <a:sym typeface="+mn-ea"/>
              </a:rPr>
              <a:t>採用</a:t>
            </a:r>
            <a:r>
              <a:rPr lang="ja-JP" altLang="en-US" sz="1000">
                <a:sym typeface="+mn-ea"/>
              </a:rPr>
              <a:t>していますが</a:t>
            </a:r>
            <a:r>
              <a:rPr lang="zh-CN" altLang="en-US" sz="1000">
                <a:sym typeface="+mn-ea"/>
              </a:rPr>
              <a:t>、今後</a:t>
            </a:r>
            <a:r>
              <a:rPr lang="ja-JP" altLang="en-US" sz="1000">
                <a:sym typeface="+mn-ea"/>
              </a:rPr>
              <a:t>はオープンソースの</a:t>
            </a:r>
            <a:r>
              <a:rPr lang="zh-CN" altLang="en-US" sz="1000">
                <a:sym typeface="+mn-ea"/>
              </a:rPr>
              <a:t>軽量</a:t>
            </a:r>
            <a:r>
              <a:rPr lang="en-US" altLang="en-US" sz="1000">
                <a:sym typeface="+mn-ea"/>
              </a:rPr>
              <a:t>LLM</a:t>
            </a:r>
            <a:r>
              <a:rPr lang="ja-JP" altLang="en-US" sz="1000">
                <a:sym typeface="+mn-ea"/>
              </a:rPr>
              <a:t>への</a:t>
            </a:r>
            <a:r>
              <a:rPr lang="zh-CN" altLang="en-US" sz="1000">
                <a:sym typeface="+mn-ea"/>
              </a:rPr>
              <a:t>移行</a:t>
            </a:r>
            <a:r>
              <a:rPr lang="ja-JP" altLang="en-US" sz="1000">
                <a:sym typeface="+mn-ea"/>
              </a:rPr>
              <a:t>を</a:t>
            </a:r>
            <a:r>
              <a:rPr lang="zh-CN" altLang="en-US" sz="1000">
                <a:sym typeface="+mn-ea"/>
              </a:rPr>
              <a:t>視野</a:t>
            </a:r>
            <a:r>
              <a:rPr lang="ja-JP" altLang="en-US" sz="1000">
                <a:sym typeface="+mn-ea"/>
              </a:rPr>
              <a:t>に</a:t>
            </a:r>
            <a:r>
              <a:rPr lang="zh-CN" altLang="en-US" sz="1000">
                <a:sym typeface="+mn-ea"/>
              </a:rPr>
              <a:t>入</a:t>
            </a:r>
            <a:r>
              <a:rPr lang="ja-JP" altLang="en-US" sz="1000">
                <a:sym typeface="+mn-ea"/>
              </a:rPr>
              <a:t>れています</a:t>
            </a:r>
            <a:r>
              <a:rPr lang="zh-CN" altLang="en-US" sz="1000">
                <a:sym typeface="+mn-ea"/>
              </a:rPr>
              <a:t>。</a:t>
            </a:r>
            <a:endParaRPr lang="zh-CN" altLang="en-US" sz="1000">
              <a:sym typeface="+mn-ea"/>
            </a:endParaRPr>
          </a:p>
          <a:p>
            <a:r>
              <a:rPr lang="en-US" altLang="en-US" sz="1000">
                <a:sym typeface="+mn-ea"/>
              </a:rPr>
              <a:t>②</a:t>
            </a:r>
            <a:r>
              <a:rPr lang="zh-CN" altLang="en-US" sz="1000">
                <a:sym typeface="+mn-ea"/>
              </a:rPr>
              <a:t>大規模言語</a:t>
            </a:r>
            <a:r>
              <a:rPr lang="ja-JP" altLang="en-US" sz="1000">
                <a:sym typeface="+mn-ea"/>
              </a:rPr>
              <a:t>モデルは</a:t>
            </a:r>
            <a:r>
              <a:rPr lang="zh-CN" altLang="en-US" sz="1000">
                <a:sym typeface="+mn-ea"/>
              </a:rPr>
              <a:t>、優</a:t>
            </a:r>
            <a:r>
              <a:rPr lang="ja-JP" altLang="en-US" sz="1000">
                <a:sym typeface="+mn-ea"/>
              </a:rPr>
              <a:t>れた</a:t>
            </a:r>
            <a:r>
              <a:rPr lang="zh-CN" altLang="en-US" sz="1000">
                <a:sym typeface="+mn-ea"/>
              </a:rPr>
              <a:t>自然言語</a:t>
            </a:r>
            <a:r>
              <a:rPr lang="ja-JP" altLang="en-US" sz="1000">
                <a:sym typeface="+mn-ea"/>
              </a:rPr>
              <a:t>の</a:t>
            </a:r>
            <a:r>
              <a:rPr lang="zh-CN" altLang="en-US" sz="1000">
                <a:sym typeface="+mn-ea"/>
              </a:rPr>
              <a:t>理解能力</a:t>
            </a:r>
            <a:r>
              <a:rPr lang="ja-JP" altLang="en-US" sz="1000">
                <a:sym typeface="+mn-ea"/>
              </a:rPr>
              <a:t>を</a:t>
            </a:r>
            <a:r>
              <a:rPr lang="zh-CN" altLang="en-US" sz="1000">
                <a:sym typeface="+mn-ea"/>
              </a:rPr>
              <a:t>持</a:t>
            </a:r>
            <a:r>
              <a:rPr lang="ja-JP" altLang="en-US" sz="1000">
                <a:sym typeface="+mn-ea"/>
              </a:rPr>
              <a:t>っています</a:t>
            </a:r>
            <a:r>
              <a:rPr lang="zh-CN" altLang="en-US" sz="1000">
                <a:sym typeface="+mn-ea"/>
              </a:rPr>
              <a:t>。</a:t>
            </a:r>
            <a:endParaRPr lang="zh-CN" altLang="en-US" sz="1000">
              <a:sym typeface="+mn-ea"/>
            </a:endParaRPr>
          </a:p>
          <a:p>
            <a:r>
              <a:rPr lang="en-US" altLang="en-US" sz="1000">
                <a:sym typeface="+mn-ea"/>
              </a:rPr>
              <a:t>③</a:t>
            </a:r>
            <a:r>
              <a:rPr lang="ja-JP" altLang="en-US" sz="1000">
                <a:sym typeface="+mn-ea"/>
              </a:rPr>
              <a:t>ロボット</a:t>
            </a:r>
            <a:r>
              <a:rPr lang="zh-CN" altLang="en-US" sz="1000">
                <a:sym typeface="+mn-ea"/>
              </a:rPr>
              <a:t>本体</a:t>
            </a:r>
            <a:r>
              <a:rPr lang="ja-JP" altLang="en-US" sz="1000">
                <a:sym typeface="+mn-ea"/>
              </a:rPr>
              <a:t>には</a:t>
            </a:r>
            <a:r>
              <a:rPr lang="zh-CN" altLang="en-US" sz="1000">
                <a:sym typeface="+mn-ea"/>
              </a:rPr>
              <a:t>演算</a:t>
            </a:r>
            <a:r>
              <a:rPr lang="ja-JP" altLang="en-US" sz="1000">
                <a:sym typeface="+mn-ea"/>
              </a:rPr>
              <a:t>モジュールを</a:t>
            </a:r>
            <a:r>
              <a:rPr lang="zh-CN" altLang="en-US" sz="1000">
                <a:sym typeface="+mn-ea"/>
              </a:rPr>
              <a:t>搭載</a:t>
            </a:r>
            <a:r>
              <a:rPr lang="ja-JP" altLang="en-US" sz="1000">
                <a:sym typeface="+mn-ea"/>
              </a:rPr>
              <a:t>する</a:t>
            </a:r>
            <a:r>
              <a:rPr lang="zh-CN" altLang="en-US" sz="1000">
                <a:sym typeface="+mn-ea"/>
              </a:rPr>
              <a:t>必要</a:t>
            </a:r>
            <a:r>
              <a:rPr lang="ja-JP" altLang="en-US" sz="1000">
                <a:sym typeface="+mn-ea"/>
              </a:rPr>
              <a:t>はなく</a:t>
            </a:r>
            <a:r>
              <a:rPr lang="zh-CN" altLang="en-US" sz="1000">
                <a:sym typeface="+mn-ea"/>
              </a:rPr>
              <a:t>、上位機</a:t>
            </a:r>
            <a:r>
              <a:rPr lang="ja-JP" altLang="en-US" sz="1000">
                <a:sym typeface="+mn-ea"/>
              </a:rPr>
              <a:t>からの</a:t>
            </a:r>
            <a:r>
              <a:rPr lang="zh-CN" altLang="en-US" sz="1000">
                <a:sym typeface="+mn-ea"/>
              </a:rPr>
              <a:t>計算結果</a:t>
            </a:r>
            <a:r>
              <a:rPr lang="ja-JP" altLang="en-US" sz="1000">
                <a:sym typeface="+mn-ea"/>
              </a:rPr>
              <a:t>を</a:t>
            </a:r>
            <a:r>
              <a:rPr lang="zh-CN" altLang="en-US" sz="1000">
                <a:sym typeface="+mn-ea"/>
              </a:rPr>
              <a:t>受信</a:t>
            </a:r>
            <a:r>
              <a:rPr lang="ja-JP" altLang="en-US" sz="1000">
                <a:sym typeface="+mn-ea"/>
              </a:rPr>
              <a:t>する</a:t>
            </a:r>
            <a:r>
              <a:rPr lang="zh-CN" altLang="en-US" sz="1000">
                <a:sym typeface="+mn-ea"/>
              </a:rPr>
              <a:t>受信</a:t>
            </a:r>
            <a:r>
              <a:rPr lang="ja-JP" altLang="en-US" sz="1000">
                <a:sym typeface="+mn-ea"/>
              </a:rPr>
              <a:t>モジュールのみで</a:t>
            </a:r>
            <a:r>
              <a:rPr lang="zh-CN" altLang="en-US" sz="1000">
                <a:sym typeface="+mn-ea"/>
              </a:rPr>
              <a:t>構成</a:t>
            </a:r>
            <a:r>
              <a:rPr lang="ja-JP" altLang="en-US" sz="1000">
                <a:sym typeface="+mn-ea"/>
              </a:rPr>
              <a:t>されています</a:t>
            </a:r>
            <a:endParaRPr lang="ja-JP" altLang="en-US" sz="1000">
              <a:sym typeface="+mn-ea"/>
            </a:endParaRPr>
          </a:p>
        </p:txBody>
      </p:sp>
      <p:sp>
        <p:nvSpPr>
          <p:cNvPr id="42" name="Text Box 41"/>
          <p:cNvSpPr txBox="1"/>
          <p:nvPr/>
        </p:nvSpPr>
        <p:spPr>
          <a:xfrm>
            <a:off x="9079865" y="5459730"/>
            <a:ext cx="346075" cy="257810"/>
          </a:xfrm>
          <a:prstGeom prst="rect">
            <a:avLst/>
          </a:prstGeom>
          <a:noFill/>
        </p:spPr>
        <p:txBody>
          <a:bodyPr wrap="square" rtlCol="0">
            <a:noAutofit/>
          </a:bodyPr>
          <a:p>
            <a:r>
              <a:rPr lang="en-US" altLang="en-US" sz="900" b="1">
                <a:sym typeface="+mn-ea"/>
              </a:rPr>
              <a:t>②</a:t>
            </a:r>
            <a:endParaRPr lang="en-US" altLang="en-US" sz="900" b="1">
              <a:sym typeface="+mn-ea"/>
            </a:endParaRPr>
          </a:p>
          <a:p>
            <a:endParaRPr lang="en-US" sz="900" b="1"/>
          </a:p>
        </p:txBody>
      </p:sp>
      <p:sp>
        <p:nvSpPr>
          <p:cNvPr id="44" name="Text Box 43"/>
          <p:cNvSpPr txBox="1"/>
          <p:nvPr/>
        </p:nvSpPr>
        <p:spPr>
          <a:xfrm>
            <a:off x="3771900" y="5941060"/>
            <a:ext cx="802005" cy="368300"/>
          </a:xfrm>
          <a:prstGeom prst="rect">
            <a:avLst/>
          </a:prstGeom>
          <a:noFill/>
        </p:spPr>
        <p:txBody>
          <a:bodyPr wrap="square" rtlCol="0">
            <a:spAutoFit/>
          </a:bodyPr>
          <a:p>
            <a:r>
              <a:rPr lang="zh-CN" altLang="en-US" sz="900" b="1"/>
              <a:t>下位機</a:t>
            </a:r>
            <a:r>
              <a:rPr lang="en-US" altLang="en-US" sz="900" b="1">
                <a:sym typeface="+mn-ea"/>
              </a:rPr>
              <a:t>③</a:t>
            </a:r>
            <a:endParaRPr lang="en-US" altLang="en-US" sz="900" b="1">
              <a:sym typeface="+mn-ea"/>
            </a:endParaRPr>
          </a:p>
          <a:p>
            <a:endParaRPr lang="zh-CN" altLang="en-US" sz="900" b="1"/>
          </a:p>
        </p:txBody>
      </p:sp>
      <p:sp>
        <p:nvSpPr>
          <p:cNvPr id="45" name="Text Box 44"/>
          <p:cNvSpPr txBox="1"/>
          <p:nvPr/>
        </p:nvSpPr>
        <p:spPr>
          <a:xfrm>
            <a:off x="7078345" y="4684395"/>
            <a:ext cx="608965" cy="229870"/>
          </a:xfrm>
          <a:prstGeom prst="rect">
            <a:avLst/>
          </a:prstGeom>
          <a:noFill/>
        </p:spPr>
        <p:txBody>
          <a:bodyPr wrap="square" rtlCol="0">
            <a:spAutoFit/>
          </a:bodyPr>
          <a:p>
            <a:r>
              <a:rPr lang="zh-CN" altLang="en-US" sz="900" b="1"/>
              <a:t>上位機</a:t>
            </a:r>
            <a:endParaRPr lang="zh-CN" altLang="en-US" sz="9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r>
              <a:rPr lang="en-US" altLang="zh-CN" sz="2000" b="1"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SKY NET</a:t>
            </a:r>
            <a:endParaRPr lang="en-US" altLang="zh-CN" sz="2000"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lang="ja-JP" altLang="en-US" sz="1600">
                <a:latin typeface="Microsoft YaHei" panose="020B0503020204020204" charset="-122"/>
                <a:ea typeface="Microsoft YaHei" panose="020B0503020204020204" charset="-122"/>
                <a:cs typeface="Arial" panose="020B0604020202020204" pitchFamily="34" charset="0"/>
                <a:sym typeface="Microsoft YaHei" panose="020B0503020204020204" charset="-122"/>
              </a:rPr>
              <a:t>シナリオ</a:t>
            </a:r>
            <a:r>
              <a:rPr lang="zh-CN" altLang="en-US" sz="1600">
                <a:latin typeface="Microsoft YaHei" panose="020B0503020204020204" charset="-122"/>
                <a:ea typeface="Microsoft YaHei" panose="020B0503020204020204" charset="-122"/>
                <a:cs typeface="Arial" panose="020B0604020202020204" pitchFamily="34" charset="0"/>
                <a:sym typeface="Microsoft YaHei" panose="020B0503020204020204" charset="-122"/>
              </a:rPr>
              <a:t>全体図</a:t>
            </a:r>
            <a:endParaRPr lang="zh-CN" altLang="en-US" sz="1600">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cxnSp>
        <p:nvCxnSpPr>
          <p:cNvPr id="12" name="稻壳儿春秋广告/盗版必究        原创来源：http://chn.docer.com/works?userid=199329941#!/work_time"/>
          <p:cNvCxnSpPr/>
          <p:nvPr/>
        </p:nvCxnSpPr>
        <p:spPr>
          <a:xfrm>
            <a:off x="652295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6864350" y="3803650"/>
            <a:ext cx="381000" cy="381000"/>
          </a:xfrm>
          <a:prstGeom prst="rect">
            <a:avLst/>
          </a:prstGeom>
          <a:noFill/>
          <a:ln w="9525">
            <a:noFill/>
          </a:ln>
        </p:spPr>
      </p:pic>
      <p:sp>
        <p:nvSpPr>
          <p:cNvPr id="3" name="Text Box 2"/>
          <p:cNvSpPr txBox="1"/>
          <p:nvPr/>
        </p:nvSpPr>
        <p:spPr>
          <a:xfrm>
            <a:off x="-1905" y="970280"/>
            <a:ext cx="12192000" cy="5019040"/>
          </a:xfrm>
          <a:prstGeom prst="rect">
            <a:avLst/>
          </a:prstGeom>
          <a:noFill/>
        </p:spPr>
        <p:txBody>
          <a:bodyPr wrap="square" rtlCol="0">
            <a:noAutofit/>
          </a:bodyPr>
          <a:p>
            <a:r>
              <a:rPr lang="ja-JP" altLang="en-US" sz="1600" b="1">
                <a:latin typeface="Microsoft YaHei" panose="020B0503020204020204" charset="-122"/>
                <a:ea typeface="Microsoft YaHei" panose="020B0503020204020204" charset="-122"/>
                <a:cs typeface="Arial" panose="020B0604020202020204" pitchFamily="34" charset="0"/>
                <a:sym typeface="+mn-ea"/>
              </a:rPr>
              <a:t>シナリオ</a:t>
            </a:r>
            <a:r>
              <a:rPr lang="en-US" altLang="en-US" sz="1600" b="1">
                <a:latin typeface="Microsoft YaHei" panose="020B0503020204020204" charset="-122"/>
                <a:ea typeface="Microsoft YaHei" panose="020B0503020204020204" charset="-122"/>
                <a:cs typeface="Arial" panose="020B0604020202020204" pitchFamily="34" charset="0"/>
                <a:sym typeface="+mn-ea"/>
              </a:rPr>
              <a:t>2</a:t>
            </a:r>
            <a:r>
              <a:rPr lang="zh-CN" altLang="en-US" sz="1600" b="1">
                <a:latin typeface="Microsoft YaHei" panose="020B0503020204020204" charset="-122"/>
                <a:ea typeface="Microsoft YaHei" panose="020B0503020204020204" charset="-122"/>
                <a:cs typeface="Arial" panose="020B0604020202020204" pitchFamily="34" charset="0"/>
                <a:sym typeface="+mn-ea"/>
              </a:rPr>
              <a:t>：</a:t>
            </a:r>
            <a:r>
              <a:rPr lang="ja-JP" altLang="en-US" sz="1600" b="1">
                <a:latin typeface="Microsoft YaHei" panose="020B0503020204020204" charset="-122"/>
                <a:ea typeface="Microsoft YaHei" panose="020B0503020204020204" charset="-122"/>
                <a:cs typeface="Arial" panose="020B0604020202020204" pitchFamily="34" charset="0"/>
                <a:sym typeface="+mn-ea"/>
              </a:rPr>
              <a:t>スマートホーム</a:t>
            </a:r>
            <a:r>
              <a:rPr lang="zh-CN" altLang="en-US" sz="1600" b="1">
                <a:latin typeface="Microsoft YaHei" panose="020B0503020204020204" charset="-122"/>
                <a:ea typeface="Microsoft YaHei" panose="020B0503020204020204" charset="-122"/>
                <a:cs typeface="Arial" panose="020B0604020202020204" pitchFamily="34" charset="0"/>
                <a:sym typeface="+mn-ea"/>
              </a:rPr>
              <a:t>（音声</a:t>
            </a:r>
            <a:r>
              <a:rPr lang="ja-JP" altLang="en-US" sz="1600" b="1">
                <a:latin typeface="Microsoft YaHei" panose="020B0503020204020204" charset="-122"/>
                <a:ea typeface="Microsoft YaHei" panose="020B0503020204020204" charset="-122"/>
                <a:cs typeface="Arial" panose="020B0604020202020204" pitchFamily="34" charset="0"/>
                <a:sym typeface="+mn-ea"/>
              </a:rPr>
              <a:t>・</a:t>
            </a:r>
            <a:r>
              <a:rPr lang="zh-CN" altLang="en-US" sz="1600" b="1">
                <a:latin typeface="Microsoft YaHei" panose="020B0503020204020204" charset="-122"/>
                <a:ea typeface="Microsoft YaHei" panose="020B0503020204020204" charset="-122"/>
                <a:cs typeface="Arial" panose="020B0604020202020204" pitchFamily="34" charset="0"/>
                <a:sym typeface="+mn-ea"/>
              </a:rPr>
              <a:t>画像認識</a:t>
            </a:r>
            <a:r>
              <a:rPr lang="ja-JP" altLang="en-US" sz="1600" b="1">
                <a:latin typeface="Microsoft YaHei" panose="020B0503020204020204" charset="-122"/>
                <a:ea typeface="Microsoft YaHei" panose="020B0503020204020204" charset="-122"/>
                <a:cs typeface="Arial" panose="020B0604020202020204" pitchFamily="34" charset="0"/>
                <a:sym typeface="+mn-ea"/>
              </a:rPr>
              <a:t>による</a:t>
            </a:r>
            <a:r>
              <a:rPr lang="zh-CN" altLang="en-US" sz="1600" b="1">
                <a:latin typeface="Microsoft YaHei" panose="020B0503020204020204" charset="-122"/>
                <a:ea typeface="Microsoft YaHei" panose="020B0503020204020204" charset="-122"/>
                <a:cs typeface="Arial" panose="020B0604020202020204" pitchFamily="34" charset="0"/>
                <a:sym typeface="+mn-ea"/>
              </a:rPr>
              <a:t>家電制御）</a:t>
            </a:r>
            <a:endParaRPr lang="zh-CN" altLang="en-US" sz="1600" b="1">
              <a:latin typeface="Microsoft YaHei" panose="020B0503020204020204" charset="-122"/>
              <a:ea typeface="Microsoft YaHei" panose="020B0503020204020204" charset="-122"/>
              <a:cs typeface="Arial" panose="020B0604020202020204" pitchFamily="34" charset="0"/>
              <a:sym typeface="+mn-ea"/>
            </a:endParaRPr>
          </a:p>
        </p:txBody>
      </p:sp>
      <p:sp>
        <p:nvSpPr>
          <p:cNvPr id="11" name="Text Box 10"/>
          <p:cNvSpPr txBox="1"/>
          <p:nvPr/>
        </p:nvSpPr>
        <p:spPr>
          <a:xfrm>
            <a:off x="-1039495" y="6325870"/>
            <a:ext cx="11777980" cy="368300"/>
          </a:xfrm>
          <a:prstGeom prst="rect">
            <a:avLst/>
          </a:prstGeom>
          <a:noFill/>
        </p:spPr>
        <p:txBody>
          <a:bodyPr wrap="square" rtlCol="0">
            <a:spAutoFit/>
          </a:bodyPr>
          <a:p>
            <a:r>
              <a:rPr lang="en-US" b="1"/>
              <a:t>                                                                                                                                </a:t>
            </a:r>
            <a:endParaRPr lang="en-US" b="1"/>
          </a:p>
        </p:txBody>
      </p:sp>
      <p:pic>
        <p:nvPicPr>
          <p:cNvPr id="2" name="Picture 1"/>
          <p:cNvPicPr>
            <a:picLocks noChangeAspect="1"/>
          </p:cNvPicPr>
          <p:nvPr/>
        </p:nvPicPr>
        <p:blipFill>
          <a:blip r:embed="rId1"/>
          <a:stretch>
            <a:fillRect/>
          </a:stretch>
        </p:blipFill>
        <p:spPr>
          <a:xfrm>
            <a:off x="6436995" y="3387090"/>
            <a:ext cx="1773555" cy="1263015"/>
          </a:xfrm>
          <a:prstGeom prst="rect">
            <a:avLst/>
          </a:prstGeom>
        </p:spPr>
      </p:pic>
      <p:pic>
        <p:nvPicPr>
          <p:cNvPr id="13" name="Picture 12"/>
          <p:cNvPicPr>
            <a:picLocks noChangeAspect="1"/>
          </p:cNvPicPr>
          <p:nvPr/>
        </p:nvPicPr>
        <p:blipFill>
          <a:blip r:embed="rId2"/>
          <a:stretch>
            <a:fillRect/>
          </a:stretch>
        </p:blipFill>
        <p:spPr>
          <a:xfrm>
            <a:off x="4139565" y="5112385"/>
            <a:ext cx="1143635" cy="828675"/>
          </a:xfrm>
          <a:prstGeom prst="rect">
            <a:avLst/>
          </a:prstGeom>
        </p:spPr>
      </p:pic>
      <p:pic>
        <p:nvPicPr>
          <p:cNvPr id="22" name="Picture 21"/>
          <p:cNvPicPr>
            <a:picLocks noChangeAspect="1"/>
          </p:cNvPicPr>
          <p:nvPr/>
        </p:nvPicPr>
        <p:blipFill>
          <a:blip r:embed="rId3">
            <a:lum bright="-12000" contrast="30000"/>
          </a:blip>
          <a:stretch>
            <a:fillRect/>
          </a:stretch>
        </p:blipFill>
        <p:spPr>
          <a:xfrm flipH="1">
            <a:off x="3305175" y="2026285"/>
            <a:ext cx="1139825" cy="986790"/>
          </a:xfrm>
          <a:prstGeom prst="rect">
            <a:avLst/>
          </a:prstGeom>
        </p:spPr>
      </p:pic>
      <p:sp>
        <p:nvSpPr>
          <p:cNvPr id="21" name="Up-Down Arrow 20"/>
          <p:cNvSpPr/>
          <p:nvPr/>
        </p:nvSpPr>
        <p:spPr>
          <a:xfrm>
            <a:off x="7245350" y="2749550"/>
            <a:ext cx="212725" cy="544830"/>
          </a:xfrm>
          <a:prstGeom prst="upDownArrow">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7" name="Left-Right Arrow 26"/>
          <p:cNvSpPr/>
          <p:nvPr/>
        </p:nvSpPr>
        <p:spPr>
          <a:xfrm>
            <a:off x="8351520" y="3994150"/>
            <a:ext cx="1784985" cy="224155"/>
          </a:xfrm>
          <a:prstGeom prst="lef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31" name="Picture 30" descr="b4140bc0e874422c9703d37963a8221f"/>
          <p:cNvPicPr>
            <a:picLocks noChangeAspect="1"/>
          </p:cNvPicPr>
          <p:nvPr/>
        </p:nvPicPr>
        <p:blipFill>
          <a:blip r:embed="rId4"/>
          <a:stretch>
            <a:fillRect/>
          </a:stretch>
        </p:blipFill>
        <p:spPr>
          <a:xfrm>
            <a:off x="10285730" y="3691890"/>
            <a:ext cx="777240" cy="882650"/>
          </a:xfrm>
          <a:prstGeom prst="rect">
            <a:avLst/>
          </a:prstGeom>
        </p:spPr>
      </p:pic>
      <p:sp>
        <p:nvSpPr>
          <p:cNvPr id="33" name="Text Box 32"/>
          <p:cNvSpPr txBox="1"/>
          <p:nvPr/>
        </p:nvSpPr>
        <p:spPr>
          <a:xfrm>
            <a:off x="8509000" y="4177665"/>
            <a:ext cx="1776730" cy="229870"/>
          </a:xfrm>
          <a:prstGeom prst="rect">
            <a:avLst/>
          </a:prstGeom>
          <a:noFill/>
        </p:spPr>
        <p:txBody>
          <a:bodyPr wrap="square" rtlCol="0">
            <a:spAutoFit/>
          </a:bodyPr>
          <a:p>
            <a:r>
              <a:rPr lang="zh-CN" altLang="en-US" sz="900" b="1"/>
              <a:t>多言語対応</a:t>
            </a:r>
            <a:r>
              <a:rPr lang="ja-JP" altLang="en-US" sz="900" b="1"/>
              <a:t>サービス</a:t>
            </a:r>
            <a:endParaRPr lang="ja-JP" altLang="en-US" sz="900" b="1"/>
          </a:p>
        </p:txBody>
      </p:sp>
      <p:pic>
        <p:nvPicPr>
          <p:cNvPr id="34" name="Picture 33"/>
          <p:cNvPicPr>
            <a:picLocks noChangeAspect="1"/>
          </p:cNvPicPr>
          <p:nvPr/>
        </p:nvPicPr>
        <p:blipFill>
          <a:blip r:embed="rId5"/>
          <a:stretch>
            <a:fillRect/>
          </a:stretch>
        </p:blipFill>
        <p:spPr>
          <a:xfrm>
            <a:off x="6864350" y="1358900"/>
            <a:ext cx="1036320" cy="1002665"/>
          </a:xfrm>
          <a:prstGeom prst="rect">
            <a:avLst/>
          </a:prstGeom>
        </p:spPr>
      </p:pic>
      <p:sp>
        <p:nvSpPr>
          <p:cNvPr id="35" name="Text Box 34"/>
          <p:cNvSpPr txBox="1"/>
          <p:nvPr/>
        </p:nvSpPr>
        <p:spPr>
          <a:xfrm>
            <a:off x="6228080" y="2361565"/>
            <a:ext cx="2244090" cy="229870"/>
          </a:xfrm>
          <a:prstGeom prst="rect">
            <a:avLst/>
          </a:prstGeom>
          <a:noFill/>
        </p:spPr>
        <p:txBody>
          <a:bodyPr wrap="square" rtlCol="0">
            <a:spAutoFit/>
          </a:bodyPr>
          <a:p>
            <a:r>
              <a:rPr lang="zh-CN" altLang="en-US" sz="900" b="1"/>
              <a:t>将来的</a:t>
            </a:r>
            <a:r>
              <a:rPr lang="ja-JP" altLang="en-US" sz="900" b="1"/>
              <a:t>に</a:t>
            </a:r>
            <a:r>
              <a:rPr lang="zh-CN" altLang="en-US" sz="900" b="1"/>
              <a:t>貴社</a:t>
            </a:r>
            <a:r>
              <a:rPr lang="ja-JP" altLang="en-US" sz="900" b="1"/>
              <a:t>が</a:t>
            </a:r>
            <a:r>
              <a:rPr lang="zh-CN" altLang="en-US" sz="900" b="1"/>
              <a:t>開発予定</a:t>
            </a:r>
            <a:r>
              <a:rPr lang="ja-JP" altLang="en-US" sz="900" b="1"/>
              <a:t>の</a:t>
            </a:r>
            <a:r>
              <a:rPr lang="zh-CN" altLang="en-US" sz="900" b="1"/>
              <a:t>軽量</a:t>
            </a:r>
            <a:r>
              <a:rPr lang="en-US" altLang="en-US" sz="900" b="1"/>
              <a:t>LLM</a:t>
            </a:r>
            <a:endParaRPr lang="en-US" altLang="en-US" sz="900" b="1"/>
          </a:p>
        </p:txBody>
      </p:sp>
      <p:sp>
        <p:nvSpPr>
          <p:cNvPr id="18" name="Left Arrow 17"/>
          <p:cNvSpPr/>
          <p:nvPr/>
        </p:nvSpPr>
        <p:spPr>
          <a:xfrm rot="19800000">
            <a:off x="5174615" y="4893310"/>
            <a:ext cx="1494155" cy="23304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 name="Left Arrow 31"/>
          <p:cNvSpPr/>
          <p:nvPr/>
        </p:nvSpPr>
        <p:spPr>
          <a:xfrm rot="12900000">
            <a:off x="4305300" y="3352165"/>
            <a:ext cx="2225040" cy="23304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9" name="Text Box 38"/>
          <p:cNvSpPr txBox="1"/>
          <p:nvPr/>
        </p:nvSpPr>
        <p:spPr>
          <a:xfrm rot="2100000">
            <a:off x="4389755" y="3149600"/>
            <a:ext cx="2052320" cy="368300"/>
          </a:xfrm>
          <a:prstGeom prst="rect">
            <a:avLst/>
          </a:prstGeom>
          <a:noFill/>
        </p:spPr>
        <p:txBody>
          <a:bodyPr wrap="square" rtlCol="0">
            <a:spAutoFit/>
          </a:bodyPr>
          <a:p>
            <a:r>
              <a:rPr lang="zh-CN" altLang="en-US" sz="900" b="1">
                <a:sym typeface="+mn-ea"/>
              </a:rPr>
              <a:t>御</a:t>
            </a:r>
            <a:r>
              <a:rPr lang="zh-CN" altLang="en-US" sz="900" b="1"/>
              <a:t>社使用</a:t>
            </a:r>
            <a:r>
              <a:rPr lang="ja-JP" altLang="en-US" sz="900" b="1"/>
              <a:t>の</a:t>
            </a:r>
            <a:r>
              <a:rPr lang="zh-CN" altLang="en-US" sz="900" b="1"/>
              <a:t>画像認識</a:t>
            </a:r>
            <a:r>
              <a:rPr lang="ja-JP" altLang="en-US" sz="900" b="1"/>
              <a:t>アルゴリズム</a:t>
            </a:r>
            <a:r>
              <a:rPr lang="en-US" altLang="en-US" sz="900" b="1">
                <a:sym typeface="+mn-ea"/>
              </a:rPr>
              <a:t>②</a:t>
            </a:r>
            <a:endParaRPr lang="en-US" altLang="en-US" sz="900" b="1">
              <a:sym typeface="+mn-ea"/>
            </a:endParaRPr>
          </a:p>
          <a:p>
            <a:endParaRPr lang="ja-JP" altLang="en-US" sz="900" b="1"/>
          </a:p>
        </p:txBody>
      </p:sp>
      <p:sp>
        <p:nvSpPr>
          <p:cNvPr id="40" name="Text Box 39"/>
          <p:cNvSpPr txBox="1"/>
          <p:nvPr/>
        </p:nvSpPr>
        <p:spPr>
          <a:xfrm rot="19800000">
            <a:off x="5133975" y="5017770"/>
            <a:ext cx="1887220" cy="229870"/>
          </a:xfrm>
          <a:prstGeom prst="rect">
            <a:avLst/>
          </a:prstGeom>
          <a:noFill/>
        </p:spPr>
        <p:txBody>
          <a:bodyPr wrap="square" rtlCol="0">
            <a:spAutoFit/>
          </a:bodyPr>
          <a:p>
            <a:pPr algn="ctr"/>
            <a:r>
              <a:rPr lang="zh-CN" altLang="en-US" sz="900" b="1"/>
              <a:t>制御</a:t>
            </a:r>
            <a:r>
              <a:rPr lang="ja-JP" altLang="en-US" sz="900" b="1"/>
              <a:t>コマンド</a:t>
            </a:r>
            <a:endParaRPr lang="ja-JP" altLang="en-US" sz="900" b="1"/>
          </a:p>
        </p:txBody>
      </p:sp>
      <p:sp>
        <p:nvSpPr>
          <p:cNvPr id="41" name="Text Box 40"/>
          <p:cNvSpPr txBox="1"/>
          <p:nvPr/>
        </p:nvSpPr>
        <p:spPr>
          <a:xfrm>
            <a:off x="2157730" y="6231890"/>
            <a:ext cx="10039350" cy="553085"/>
          </a:xfrm>
          <a:prstGeom prst="rect">
            <a:avLst/>
          </a:prstGeom>
          <a:noFill/>
        </p:spPr>
        <p:txBody>
          <a:bodyPr wrap="square" rtlCol="0">
            <a:spAutoFit/>
          </a:bodyPr>
          <a:p>
            <a:r>
              <a:rPr lang="en-US" altLang="en-US" sz="1000">
                <a:sym typeface="+mn-ea"/>
              </a:rPr>
              <a:t>①</a:t>
            </a:r>
            <a:r>
              <a:rPr lang="zh-CN" altLang="en-US" sz="1000">
                <a:sym typeface="+mn-ea"/>
              </a:rPr>
              <a:t>本</a:t>
            </a:r>
            <a:r>
              <a:rPr lang="ja-JP" altLang="en-US" sz="1000">
                <a:sym typeface="+mn-ea"/>
              </a:rPr>
              <a:t>プロジェクトは</a:t>
            </a:r>
            <a:r>
              <a:rPr lang="en-US" altLang="en-US" sz="1000">
                <a:sym typeface="+mn-ea"/>
              </a:rPr>
              <a:t>ChatGPT</a:t>
            </a:r>
            <a:r>
              <a:rPr lang="ja-JP" altLang="en-US" sz="1000">
                <a:sym typeface="+mn-ea"/>
              </a:rPr>
              <a:t>を</a:t>
            </a:r>
            <a:r>
              <a:rPr lang="zh-CN" altLang="en-US" sz="1000">
                <a:sym typeface="+mn-ea"/>
              </a:rPr>
              <a:t>採用</a:t>
            </a:r>
            <a:r>
              <a:rPr lang="ja-JP" altLang="en-US" sz="1000">
                <a:sym typeface="+mn-ea"/>
              </a:rPr>
              <a:t>していますが</a:t>
            </a:r>
            <a:r>
              <a:rPr lang="zh-CN" altLang="en-US" sz="1000">
                <a:sym typeface="+mn-ea"/>
              </a:rPr>
              <a:t>、今後</a:t>
            </a:r>
            <a:r>
              <a:rPr lang="ja-JP" altLang="en-US" sz="1000">
                <a:sym typeface="+mn-ea"/>
              </a:rPr>
              <a:t>はオープンソースの</a:t>
            </a:r>
            <a:r>
              <a:rPr lang="zh-CN" altLang="en-US" sz="1000">
                <a:sym typeface="+mn-ea"/>
              </a:rPr>
              <a:t>軽量</a:t>
            </a:r>
            <a:r>
              <a:rPr lang="en-US" altLang="en-US" sz="1000">
                <a:sym typeface="+mn-ea"/>
              </a:rPr>
              <a:t>LLM</a:t>
            </a:r>
            <a:r>
              <a:rPr lang="ja-JP" altLang="en-US" sz="1000">
                <a:sym typeface="+mn-ea"/>
              </a:rPr>
              <a:t>への</a:t>
            </a:r>
            <a:r>
              <a:rPr lang="zh-CN" altLang="en-US" sz="1000">
                <a:sym typeface="+mn-ea"/>
              </a:rPr>
              <a:t>移行</a:t>
            </a:r>
            <a:r>
              <a:rPr lang="ja-JP" altLang="en-US" sz="1000">
                <a:sym typeface="+mn-ea"/>
              </a:rPr>
              <a:t>を</a:t>
            </a:r>
            <a:r>
              <a:rPr lang="zh-CN" altLang="en-US" sz="1000">
                <a:sym typeface="+mn-ea"/>
              </a:rPr>
              <a:t>視野</a:t>
            </a:r>
            <a:r>
              <a:rPr lang="ja-JP" altLang="en-US" sz="1000">
                <a:sym typeface="+mn-ea"/>
              </a:rPr>
              <a:t>に</a:t>
            </a:r>
            <a:r>
              <a:rPr lang="zh-CN" altLang="en-US" sz="1000">
                <a:sym typeface="+mn-ea"/>
              </a:rPr>
              <a:t>入</a:t>
            </a:r>
            <a:r>
              <a:rPr lang="ja-JP" altLang="en-US" sz="1000">
                <a:sym typeface="+mn-ea"/>
              </a:rPr>
              <a:t>れています</a:t>
            </a:r>
            <a:r>
              <a:rPr lang="zh-CN" altLang="en-US" sz="1000">
                <a:sym typeface="+mn-ea"/>
              </a:rPr>
              <a:t>。</a:t>
            </a:r>
            <a:endParaRPr lang="zh-CN" altLang="en-US" sz="1000">
              <a:sym typeface="+mn-ea"/>
            </a:endParaRPr>
          </a:p>
          <a:p>
            <a:r>
              <a:rPr lang="en-US" altLang="en-US" sz="1000">
                <a:sym typeface="+mn-ea"/>
              </a:rPr>
              <a:t>②</a:t>
            </a:r>
            <a:r>
              <a:rPr lang="zh-CN" altLang="en-US" sz="1000">
                <a:sym typeface="+mn-ea"/>
              </a:rPr>
              <a:t>画像認識</a:t>
            </a:r>
            <a:r>
              <a:rPr lang="ja-JP" altLang="en-US" sz="1000">
                <a:sym typeface="+mn-ea"/>
              </a:rPr>
              <a:t>により</a:t>
            </a:r>
            <a:r>
              <a:rPr lang="zh-CN" altLang="en-US" sz="1000">
                <a:sym typeface="+mn-ea"/>
              </a:rPr>
              <a:t>、火災</a:t>
            </a:r>
            <a:r>
              <a:rPr lang="ja-JP" altLang="en-US" sz="1000">
                <a:sym typeface="+mn-ea"/>
              </a:rPr>
              <a:t>・</a:t>
            </a:r>
            <a:r>
              <a:rPr lang="zh-CN" altLang="en-US" sz="1000">
                <a:sym typeface="+mn-ea"/>
              </a:rPr>
              <a:t>侵入</a:t>
            </a:r>
            <a:r>
              <a:rPr lang="ja-JP" altLang="en-US" sz="1000">
                <a:sym typeface="+mn-ea"/>
              </a:rPr>
              <a:t>などの</a:t>
            </a:r>
            <a:r>
              <a:rPr lang="zh-CN" altLang="en-US" sz="1000">
                <a:sym typeface="+mn-ea"/>
              </a:rPr>
              <a:t>異常</a:t>
            </a:r>
            <a:r>
              <a:rPr lang="ja-JP" altLang="en-US" sz="1000">
                <a:sym typeface="+mn-ea"/>
              </a:rPr>
              <a:t>を</a:t>
            </a:r>
            <a:r>
              <a:rPr lang="zh-CN" altLang="en-US" sz="1000">
                <a:sym typeface="+mn-ea"/>
              </a:rPr>
              <a:t>検出</a:t>
            </a:r>
            <a:r>
              <a:rPr lang="ja-JP" altLang="en-US" sz="1000">
                <a:sym typeface="+mn-ea"/>
              </a:rPr>
              <a:t>します</a:t>
            </a:r>
            <a:r>
              <a:rPr lang="zh-CN" altLang="en-US" sz="1000">
                <a:sym typeface="+mn-ea"/>
              </a:rPr>
              <a:t>。</a:t>
            </a:r>
            <a:r>
              <a:rPr lang="zh-CN" altLang="en-US" sz="1000">
                <a:sym typeface="+mn-ea"/>
              </a:rPr>
              <a:t>。</a:t>
            </a:r>
            <a:endParaRPr lang="zh-CN" altLang="en-US" sz="1000">
              <a:sym typeface="+mn-ea"/>
            </a:endParaRPr>
          </a:p>
          <a:p>
            <a:r>
              <a:rPr lang="en-US" altLang="en-US" sz="1000">
                <a:sym typeface="+mn-ea"/>
              </a:rPr>
              <a:t>③</a:t>
            </a:r>
            <a:r>
              <a:rPr lang="zh-CN" altLang="en-US" sz="1000">
                <a:sym typeface="+mn-ea"/>
              </a:rPr>
              <a:t>下位機</a:t>
            </a:r>
            <a:r>
              <a:rPr lang="ja-JP" altLang="en-US" sz="1000">
                <a:sym typeface="+mn-ea"/>
              </a:rPr>
              <a:t>は</a:t>
            </a:r>
            <a:r>
              <a:rPr lang="zh-CN" altLang="en-US" sz="1000">
                <a:sym typeface="+mn-ea"/>
              </a:rPr>
              <a:t>内部通信</a:t>
            </a:r>
            <a:r>
              <a:rPr lang="ja-JP" altLang="en-US" sz="1000">
                <a:sym typeface="+mn-ea"/>
              </a:rPr>
              <a:t>プロトコルを</a:t>
            </a:r>
            <a:r>
              <a:rPr lang="zh-CN" altLang="en-US" sz="1000">
                <a:sym typeface="+mn-ea"/>
              </a:rPr>
              <a:t>用</a:t>
            </a:r>
            <a:r>
              <a:rPr lang="ja-JP" altLang="en-US" sz="1000">
                <a:sym typeface="+mn-ea"/>
              </a:rPr>
              <a:t>いて</a:t>
            </a:r>
            <a:r>
              <a:rPr lang="zh-CN" altLang="en-US" sz="1000">
                <a:sym typeface="+mn-ea"/>
              </a:rPr>
              <a:t>家電</a:t>
            </a:r>
            <a:r>
              <a:rPr lang="ja-JP" altLang="en-US" sz="1000">
                <a:sym typeface="+mn-ea"/>
              </a:rPr>
              <a:t>を</a:t>
            </a:r>
            <a:r>
              <a:rPr lang="zh-CN" altLang="en-US" sz="1000">
                <a:sym typeface="+mn-ea"/>
              </a:rPr>
              <a:t>制御</a:t>
            </a:r>
            <a:r>
              <a:rPr lang="ja-JP" altLang="en-US" sz="1000">
                <a:sym typeface="+mn-ea"/>
              </a:rPr>
              <a:t>します</a:t>
            </a:r>
            <a:r>
              <a:rPr lang="zh-CN" altLang="en-US" sz="1000">
                <a:sym typeface="+mn-ea"/>
              </a:rPr>
              <a:t>。</a:t>
            </a:r>
            <a:endParaRPr lang="zh-CN" altLang="en-US" sz="1000">
              <a:sym typeface="+mn-ea"/>
            </a:endParaRPr>
          </a:p>
        </p:txBody>
      </p:sp>
      <p:sp>
        <p:nvSpPr>
          <p:cNvPr id="42" name="Text Box 41"/>
          <p:cNvSpPr txBox="1"/>
          <p:nvPr/>
        </p:nvSpPr>
        <p:spPr>
          <a:xfrm>
            <a:off x="9079865" y="5459730"/>
            <a:ext cx="346075" cy="257810"/>
          </a:xfrm>
          <a:prstGeom prst="rect">
            <a:avLst/>
          </a:prstGeom>
          <a:noFill/>
        </p:spPr>
        <p:txBody>
          <a:bodyPr wrap="square" rtlCol="0">
            <a:noAutofit/>
          </a:bodyPr>
          <a:p>
            <a:endParaRPr lang="en-US" altLang="en-US" sz="900" b="1">
              <a:sym typeface="+mn-ea"/>
            </a:endParaRPr>
          </a:p>
          <a:p>
            <a:endParaRPr lang="en-US" sz="900" b="1"/>
          </a:p>
        </p:txBody>
      </p:sp>
      <p:sp>
        <p:nvSpPr>
          <p:cNvPr id="44" name="Text Box 43"/>
          <p:cNvSpPr txBox="1"/>
          <p:nvPr/>
        </p:nvSpPr>
        <p:spPr>
          <a:xfrm>
            <a:off x="3771900" y="5941060"/>
            <a:ext cx="802005" cy="368300"/>
          </a:xfrm>
          <a:prstGeom prst="rect">
            <a:avLst/>
          </a:prstGeom>
          <a:noFill/>
        </p:spPr>
        <p:txBody>
          <a:bodyPr wrap="square" rtlCol="0">
            <a:spAutoFit/>
          </a:bodyPr>
          <a:p>
            <a:r>
              <a:rPr lang="zh-CN" altLang="en-US" sz="900" b="1"/>
              <a:t>下位機</a:t>
            </a:r>
            <a:r>
              <a:rPr lang="en-US" altLang="en-US" sz="900" b="1">
                <a:sym typeface="+mn-ea"/>
              </a:rPr>
              <a:t>③</a:t>
            </a:r>
            <a:endParaRPr lang="en-US" altLang="en-US" sz="900" b="1">
              <a:sym typeface="+mn-ea"/>
            </a:endParaRPr>
          </a:p>
          <a:p>
            <a:endParaRPr lang="zh-CN" altLang="en-US" sz="900" b="1"/>
          </a:p>
        </p:txBody>
      </p:sp>
      <p:sp>
        <p:nvSpPr>
          <p:cNvPr id="45" name="Text Box 44"/>
          <p:cNvSpPr txBox="1"/>
          <p:nvPr/>
        </p:nvSpPr>
        <p:spPr>
          <a:xfrm>
            <a:off x="7078345" y="4684395"/>
            <a:ext cx="608965" cy="229870"/>
          </a:xfrm>
          <a:prstGeom prst="rect">
            <a:avLst/>
          </a:prstGeom>
          <a:noFill/>
        </p:spPr>
        <p:txBody>
          <a:bodyPr wrap="square" rtlCol="0">
            <a:spAutoFit/>
          </a:bodyPr>
          <a:p>
            <a:r>
              <a:rPr lang="zh-CN" altLang="en-US" sz="900" b="1"/>
              <a:t>上位機</a:t>
            </a:r>
            <a:endParaRPr lang="zh-CN" altLang="en-US" sz="900" b="1"/>
          </a:p>
        </p:txBody>
      </p:sp>
      <p:pic>
        <p:nvPicPr>
          <p:cNvPr id="30" name="Picture 29"/>
          <p:cNvPicPr>
            <a:picLocks noChangeAspect="1"/>
          </p:cNvPicPr>
          <p:nvPr/>
        </p:nvPicPr>
        <p:blipFill>
          <a:blip r:embed="rId6"/>
          <a:stretch>
            <a:fillRect/>
          </a:stretch>
        </p:blipFill>
        <p:spPr>
          <a:xfrm>
            <a:off x="2264410" y="4250690"/>
            <a:ext cx="748030" cy="799465"/>
          </a:xfrm>
          <a:prstGeom prst="rect">
            <a:avLst/>
          </a:prstGeom>
        </p:spPr>
      </p:pic>
      <p:pic>
        <p:nvPicPr>
          <p:cNvPr id="43" name="Picture 42"/>
          <p:cNvPicPr>
            <a:picLocks noChangeAspect="1"/>
          </p:cNvPicPr>
          <p:nvPr/>
        </p:nvPicPr>
        <p:blipFill>
          <a:blip r:embed="rId7"/>
          <a:srcRect t="18009" r="6961" b="23492"/>
          <a:stretch>
            <a:fillRect/>
          </a:stretch>
        </p:blipFill>
        <p:spPr>
          <a:xfrm>
            <a:off x="345440" y="4407535"/>
            <a:ext cx="1048385" cy="485775"/>
          </a:xfrm>
          <a:prstGeom prst="rect">
            <a:avLst/>
          </a:prstGeom>
        </p:spPr>
      </p:pic>
      <p:pic>
        <p:nvPicPr>
          <p:cNvPr id="46" name="Picture 45"/>
          <p:cNvPicPr>
            <a:picLocks noChangeAspect="1"/>
          </p:cNvPicPr>
          <p:nvPr/>
        </p:nvPicPr>
        <p:blipFill>
          <a:blip r:embed="rId8"/>
          <a:stretch>
            <a:fillRect/>
          </a:stretch>
        </p:blipFill>
        <p:spPr>
          <a:xfrm>
            <a:off x="1208405" y="4407535"/>
            <a:ext cx="1103630" cy="708660"/>
          </a:xfrm>
          <a:prstGeom prst="rect">
            <a:avLst/>
          </a:prstGeom>
        </p:spPr>
      </p:pic>
      <p:pic>
        <p:nvPicPr>
          <p:cNvPr id="47" name="Picture 46" descr="ahh1Qup8Hc"/>
          <p:cNvPicPr>
            <a:picLocks noChangeAspect="1"/>
          </p:cNvPicPr>
          <p:nvPr/>
        </p:nvPicPr>
        <p:blipFill>
          <a:blip r:embed="rId9"/>
          <a:stretch>
            <a:fillRect/>
          </a:stretch>
        </p:blipFill>
        <p:spPr>
          <a:xfrm>
            <a:off x="475615" y="2159000"/>
            <a:ext cx="1118870" cy="629920"/>
          </a:xfrm>
          <a:prstGeom prst="rect">
            <a:avLst/>
          </a:prstGeom>
        </p:spPr>
      </p:pic>
      <p:pic>
        <p:nvPicPr>
          <p:cNvPr id="48" name="Picture 47"/>
          <p:cNvPicPr>
            <a:picLocks noChangeAspect="1"/>
          </p:cNvPicPr>
          <p:nvPr/>
        </p:nvPicPr>
        <p:blipFill>
          <a:blip r:embed="rId10"/>
          <a:stretch>
            <a:fillRect/>
          </a:stretch>
        </p:blipFill>
        <p:spPr>
          <a:xfrm>
            <a:off x="1724025" y="2107565"/>
            <a:ext cx="1174750" cy="789305"/>
          </a:xfrm>
          <a:prstGeom prst="rect">
            <a:avLst/>
          </a:prstGeom>
        </p:spPr>
      </p:pic>
      <p:sp>
        <p:nvSpPr>
          <p:cNvPr id="49" name="Rectangles 48"/>
          <p:cNvSpPr/>
          <p:nvPr/>
        </p:nvSpPr>
        <p:spPr>
          <a:xfrm>
            <a:off x="239395" y="1826895"/>
            <a:ext cx="2923540" cy="151765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0" name="Rectangles 49"/>
          <p:cNvSpPr/>
          <p:nvPr/>
        </p:nvSpPr>
        <p:spPr>
          <a:xfrm>
            <a:off x="239395" y="4034155"/>
            <a:ext cx="2860675" cy="151765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1" name="Left Arrow 50"/>
          <p:cNvSpPr/>
          <p:nvPr/>
        </p:nvSpPr>
        <p:spPr>
          <a:xfrm rot="900000">
            <a:off x="3380105" y="5109210"/>
            <a:ext cx="755015" cy="185420"/>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2" name="Text Box 51"/>
          <p:cNvSpPr txBox="1"/>
          <p:nvPr/>
        </p:nvSpPr>
        <p:spPr>
          <a:xfrm>
            <a:off x="820420" y="3061970"/>
            <a:ext cx="1776730" cy="229870"/>
          </a:xfrm>
          <a:prstGeom prst="rect">
            <a:avLst/>
          </a:prstGeom>
          <a:noFill/>
        </p:spPr>
        <p:txBody>
          <a:bodyPr wrap="square" rtlCol="0">
            <a:spAutoFit/>
          </a:bodyPr>
          <a:p>
            <a:pPr algn="ctr"/>
            <a:r>
              <a:rPr lang="zh-CN" altLang="en-US" sz="900" b="1"/>
              <a:t>異常検知</a:t>
            </a:r>
            <a:r>
              <a:rPr lang="ja-JP" altLang="en-US" sz="900" b="1"/>
              <a:t>シナリオ</a:t>
            </a:r>
            <a:r>
              <a:rPr lang="zh-CN" altLang="en-US" sz="900" b="1"/>
              <a:t>（火災</a:t>
            </a:r>
            <a:r>
              <a:rPr lang="ja-JP" altLang="en-US" sz="900" b="1"/>
              <a:t>・</a:t>
            </a:r>
            <a:r>
              <a:rPr lang="zh-CN" altLang="en-US" sz="900" b="1"/>
              <a:t>侵入）</a:t>
            </a:r>
            <a:endParaRPr lang="zh-CN" altLang="en-US" sz="900" b="1"/>
          </a:p>
        </p:txBody>
      </p:sp>
      <p:sp>
        <p:nvSpPr>
          <p:cNvPr id="4" name="Text Box 3"/>
          <p:cNvSpPr txBox="1"/>
          <p:nvPr/>
        </p:nvSpPr>
        <p:spPr>
          <a:xfrm>
            <a:off x="673100" y="5305425"/>
            <a:ext cx="1776730" cy="229870"/>
          </a:xfrm>
          <a:prstGeom prst="rect">
            <a:avLst/>
          </a:prstGeom>
          <a:noFill/>
        </p:spPr>
        <p:txBody>
          <a:bodyPr wrap="square" rtlCol="0">
            <a:spAutoFit/>
          </a:bodyPr>
          <a:p>
            <a:pPr algn="ctr"/>
            <a:r>
              <a:rPr lang="zh-CN" altLang="en-US" sz="900" b="1"/>
              <a:t>家電製品</a:t>
            </a:r>
            <a:endParaRPr lang="zh-CN" altLang="en-US" sz="900" b="1"/>
          </a:p>
        </p:txBody>
      </p:sp>
      <p:sp>
        <p:nvSpPr>
          <p:cNvPr id="6" name="Text Box 5"/>
          <p:cNvSpPr txBox="1"/>
          <p:nvPr/>
        </p:nvSpPr>
        <p:spPr>
          <a:xfrm>
            <a:off x="8716010" y="1269365"/>
            <a:ext cx="3408045" cy="2022475"/>
          </a:xfrm>
          <a:prstGeom prst="rect">
            <a:avLst/>
          </a:prstGeom>
          <a:noFill/>
        </p:spPr>
        <p:txBody>
          <a:bodyPr wrap="square" rtlCol="0">
            <a:noAutofit/>
          </a:bodyPr>
          <a:p>
            <a:pPr algn="l"/>
            <a:r>
              <a:rPr lang="zh-CN" altLang="en-US" sz="900" b="1"/>
              <a:t>本</a:t>
            </a:r>
            <a:r>
              <a:rPr lang="ja-JP" altLang="en-US" sz="900" b="1"/>
              <a:t>システムは</a:t>
            </a:r>
            <a:r>
              <a:rPr lang="zh-CN" altLang="en-US" sz="900" b="1"/>
              <a:t>特定</a:t>
            </a:r>
            <a:r>
              <a:rPr lang="ja-JP" altLang="en-US" sz="900" b="1"/>
              <a:t>のハードウェアや</a:t>
            </a:r>
            <a:r>
              <a:rPr lang="zh-CN" altLang="en-US" sz="900" b="1"/>
              <a:t>用途</a:t>
            </a:r>
            <a:r>
              <a:rPr lang="ja-JP" altLang="en-US" sz="900" b="1"/>
              <a:t>に</a:t>
            </a:r>
            <a:r>
              <a:rPr lang="zh-CN" altLang="en-US" sz="900" b="1"/>
              <a:t>限定</a:t>
            </a:r>
            <a:r>
              <a:rPr lang="ja-JP" altLang="en-US" sz="900" b="1"/>
              <a:t>されたものではなく</a:t>
            </a:r>
            <a:r>
              <a:rPr lang="zh-CN" altLang="en-US" sz="900" b="1"/>
              <a:t>、</a:t>
            </a:r>
            <a:r>
              <a:rPr lang="ja-JP" altLang="en-US" sz="900" b="1"/>
              <a:t>モジュール</a:t>
            </a:r>
            <a:r>
              <a:rPr lang="zh-CN" altLang="en-US" sz="900" b="1"/>
              <a:t>化</a:t>
            </a:r>
            <a:r>
              <a:rPr lang="ja-JP" altLang="en-US" sz="900" b="1"/>
              <a:t>された</a:t>
            </a:r>
            <a:r>
              <a:rPr lang="zh-CN" altLang="en-US" sz="900" b="1"/>
              <a:t>設計</a:t>
            </a:r>
            <a:r>
              <a:rPr lang="ja-JP" altLang="en-US" sz="900" b="1"/>
              <a:t>と</a:t>
            </a:r>
            <a:r>
              <a:rPr lang="zh-CN" altLang="en-US" sz="900" b="1"/>
              <a:t>汎用的</a:t>
            </a:r>
            <a:r>
              <a:rPr lang="ja-JP" altLang="en-US" sz="900" b="1"/>
              <a:t>な</a:t>
            </a:r>
            <a:r>
              <a:rPr lang="zh-CN" altLang="en-US" sz="900" b="1"/>
              <a:t>通信</a:t>
            </a:r>
            <a:r>
              <a:rPr lang="ja-JP" altLang="en-US" sz="900" b="1"/>
              <a:t>インターフェースに</a:t>
            </a:r>
            <a:r>
              <a:rPr lang="zh-CN" altLang="en-US" sz="900" b="1"/>
              <a:t>基</a:t>
            </a:r>
            <a:r>
              <a:rPr lang="ja-JP" altLang="en-US" sz="900" b="1"/>
              <a:t>づいて</a:t>
            </a:r>
            <a:r>
              <a:rPr lang="zh-CN" altLang="en-US" sz="900" b="1"/>
              <a:t>構成</a:t>
            </a:r>
            <a:r>
              <a:rPr lang="ja-JP" altLang="en-US" sz="900" b="1"/>
              <a:t>されています</a:t>
            </a:r>
            <a:r>
              <a:rPr lang="zh-CN" altLang="en-US" sz="900" b="1"/>
              <a:t>。</a:t>
            </a:r>
            <a:endParaRPr lang="zh-CN" altLang="en-US" sz="900" b="1"/>
          </a:p>
          <a:p>
            <a:pPr algn="l"/>
            <a:r>
              <a:rPr lang="ja-JP" altLang="en-US" sz="900" b="1"/>
              <a:t>そのため</a:t>
            </a:r>
            <a:r>
              <a:rPr lang="zh-CN" altLang="en-US" sz="900" b="1"/>
              <a:t>、</a:t>
            </a:r>
            <a:r>
              <a:rPr lang="en-US" altLang="en-US" sz="900" b="1"/>
              <a:t>GPIO</a:t>
            </a:r>
            <a:r>
              <a:rPr lang="zh-CN" altLang="en-US" sz="900" b="1"/>
              <a:t>、</a:t>
            </a:r>
            <a:r>
              <a:rPr lang="en-US" altLang="en-US" sz="900" b="1"/>
              <a:t>UART</a:t>
            </a:r>
            <a:r>
              <a:rPr lang="zh-CN" altLang="en-US" sz="900" b="1"/>
              <a:t>、</a:t>
            </a:r>
            <a:r>
              <a:rPr lang="en-US" altLang="en-US" sz="900" b="1"/>
              <a:t>API</a:t>
            </a:r>
            <a:r>
              <a:rPr lang="zh-CN" altLang="en-US" sz="900" b="1"/>
              <a:t>、赤外線制御</a:t>
            </a:r>
            <a:r>
              <a:rPr lang="ja-JP" altLang="en-US" sz="900" b="1"/>
              <a:t>などの</a:t>
            </a:r>
            <a:r>
              <a:rPr lang="zh-CN" altLang="en-US" sz="900" b="1"/>
              <a:t>標準的</a:t>
            </a:r>
            <a:r>
              <a:rPr lang="ja-JP" altLang="en-US" sz="900" b="1"/>
              <a:t>なインターフェースを</a:t>
            </a:r>
            <a:r>
              <a:rPr lang="zh-CN" altLang="en-US" sz="900" b="1"/>
              <a:t>備</a:t>
            </a:r>
            <a:r>
              <a:rPr lang="ja-JP" altLang="en-US" sz="900" b="1"/>
              <a:t>えた</a:t>
            </a:r>
            <a:r>
              <a:rPr lang="zh-CN" altLang="en-US" sz="900" b="1"/>
              <a:t>機器</a:t>
            </a:r>
            <a:r>
              <a:rPr lang="ja-JP" altLang="en-US" sz="900" b="1"/>
              <a:t>であれば</a:t>
            </a:r>
            <a:r>
              <a:rPr lang="zh-CN" altLang="en-US" sz="900" b="1"/>
              <a:t>、追加開発</a:t>
            </a:r>
            <a:r>
              <a:rPr lang="ja-JP" altLang="en-US" sz="900" b="1"/>
              <a:t>を</a:t>
            </a:r>
            <a:r>
              <a:rPr lang="zh-CN" altLang="en-US" sz="900" b="1"/>
              <a:t>最小限</a:t>
            </a:r>
            <a:r>
              <a:rPr lang="ja-JP" altLang="en-US" sz="900" b="1"/>
              <a:t>に</a:t>
            </a:r>
            <a:r>
              <a:rPr lang="zh-CN" altLang="en-US" sz="900" b="1"/>
              <a:t>抑</a:t>
            </a:r>
            <a:r>
              <a:rPr lang="ja-JP" altLang="en-US" sz="900" b="1"/>
              <a:t>えて</a:t>
            </a:r>
            <a:r>
              <a:rPr lang="zh-CN" altLang="en-US" sz="900" b="1"/>
              <a:t>簡単</a:t>
            </a:r>
            <a:r>
              <a:rPr lang="ja-JP" altLang="en-US" sz="900" b="1"/>
              <a:t>に</a:t>
            </a:r>
            <a:r>
              <a:rPr lang="zh-CN" altLang="en-US" sz="900" b="1"/>
              <a:t>接続</a:t>
            </a:r>
            <a:r>
              <a:rPr lang="ja-JP" altLang="en-US" sz="900" b="1"/>
              <a:t>・</a:t>
            </a:r>
            <a:r>
              <a:rPr lang="zh-CN" altLang="en-US" sz="900" b="1"/>
              <a:t>制御</a:t>
            </a:r>
            <a:r>
              <a:rPr lang="ja-JP" altLang="en-US" sz="900" b="1"/>
              <a:t>が</a:t>
            </a:r>
            <a:r>
              <a:rPr lang="zh-CN" altLang="en-US" sz="900" b="1"/>
              <a:t>可能</a:t>
            </a:r>
            <a:r>
              <a:rPr lang="ja-JP" altLang="en-US" sz="900" b="1"/>
              <a:t>です</a:t>
            </a:r>
            <a:r>
              <a:rPr lang="zh-CN" altLang="en-US" sz="900" b="1"/>
              <a:t>。</a:t>
            </a:r>
            <a:endParaRPr lang="zh-CN" altLang="en-US" sz="900" b="1"/>
          </a:p>
          <a:p>
            <a:pPr algn="l"/>
            <a:r>
              <a:rPr lang="ja-JP" altLang="en-US" sz="900" b="1"/>
              <a:t>また</a:t>
            </a:r>
            <a:r>
              <a:rPr lang="zh-CN" altLang="en-US" sz="900" b="1"/>
              <a:t>、</a:t>
            </a:r>
            <a:r>
              <a:rPr lang="ja-JP" altLang="en-US" sz="900" b="1"/>
              <a:t>ロボットアーム</a:t>
            </a:r>
            <a:r>
              <a:rPr lang="zh-CN" altLang="en-US" sz="900" b="1"/>
              <a:t>以外</a:t>
            </a:r>
            <a:r>
              <a:rPr lang="ja-JP" altLang="en-US" sz="900" b="1"/>
              <a:t>にも</a:t>
            </a:r>
            <a:r>
              <a:rPr lang="zh-CN" altLang="en-US" sz="900" b="1"/>
              <a:t>、</a:t>
            </a:r>
            <a:r>
              <a:rPr lang="ja-JP" altLang="en-US" sz="900" b="1"/>
              <a:t>スマート</a:t>
            </a:r>
            <a:r>
              <a:rPr lang="zh-CN" altLang="en-US" sz="900" b="1"/>
              <a:t>家電、監視</a:t>
            </a:r>
            <a:r>
              <a:rPr lang="ja-JP" altLang="en-US" sz="900" b="1"/>
              <a:t>システム</a:t>
            </a:r>
            <a:r>
              <a:rPr lang="zh-CN" altLang="en-US" sz="900" b="1"/>
              <a:t>、教育</a:t>
            </a:r>
            <a:r>
              <a:rPr lang="ja-JP" altLang="en-US" sz="900" b="1"/>
              <a:t>ロボットなど</a:t>
            </a:r>
            <a:r>
              <a:rPr lang="zh-CN" altLang="en-US" sz="900" b="1"/>
              <a:t>、多様</a:t>
            </a:r>
            <a:r>
              <a:rPr lang="ja-JP" altLang="en-US" sz="900" b="1"/>
              <a:t>な</a:t>
            </a:r>
            <a:r>
              <a:rPr lang="zh-CN" altLang="en-US" sz="900" b="1"/>
              <a:t>分野</a:t>
            </a:r>
            <a:r>
              <a:rPr lang="ja-JP" altLang="en-US" sz="900" b="1"/>
              <a:t>・デバイスへの</a:t>
            </a:r>
            <a:r>
              <a:rPr lang="zh-CN" altLang="en-US" sz="900" b="1"/>
              <a:t>応用</a:t>
            </a:r>
            <a:r>
              <a:rPr lang="ja-JP" altLang="en-US" sz="900" b="1"/>
              <a:t>が</a:t>
            </a:r>
            <a:r>
              <a:rPr lang="zh-CN" altLang="en-US" sz="900" b="1"/>
              <a:t>可能</a:t>
            </a:r>
            <a:r>
              <a:rPr lang="ja-JP" altLang="en-US" sz="900" b="1"/>
              <a:t>な</a:t>
            </a:r>
            <a:r>
              <a:rPr lang="zh-CN" altLang="en-US" sz="900" b="1"/>
              <a:t>柔軟性</a:t>
            </a:r>
            <a:r>
              <a:rPr lang="ja-JP" altLang="en-US" sz="900" b="1"/>
              <a:t>の</a:t>
            </a:r>
            <a:r>
              <a:rPr lang="zh-CN" altLang="en-US" sz="900" b="1"/>
              <a:t>高</a:t>
            </a:r>
            <a:r>
              <a:rPr lang="ja-JP" altLang="en-US" sz="900" b="1"/>
              <a:t>いアーキテクチャとなっています</a:t>
            </a:r>
            <a:endParaRPr lang="ja-JP" altLang="en-US" sz="9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buClrTx/>
              <a:buSzTx/>
              <a:buFontTx/>
            </a:pPr>
            <a:r>
              <a:rPr lang="en-US" altLang="zh-CN" sz="2000" dirty="0">
                <a:solidFill>
                  <a:srgbClr val="C22727"/>
                </a:solidFill>
                <a:latin typeface="Microsoft YaHei" panose="020B0503020204020204" charset="-122"/>
                <a:ea typeface="Microsoft YaHei" panose="020B0503020204020204" charset="-122"/>
                <a:cs typeface="Arial" panose="020B0604020202020204" pitchFamily="34" charset="0"/>
                <a:sym typeface="+mn-ea"/>
              </a:rPr>
              <a:t>Agenda</a:t>
            </a:r>
            <a:endParaRPr lang="en-US" altLang="zh-CN" sz="2000"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charset="-122"/>
                <a:ea typeface="Microsoft YaHei" panose="020B0503020204020204" charset="-122"/>
                <a:cs typeface="Arial" panose="020B0604020202020204" pitchFamily="34" charset="0"/>
                <a:sym typeface="Microsoft YaHei" panose="020B0503020204020204" charset="-122"/>
              </a:rPr>
              <a:t>Applying ChatGPT and Traditional Deep Learning in Robot Control</a:t>
            </a:r>
            <a:endParaRPr lang="en-US" sz="1600" dirty="0">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1905" y="1036955"/>
            <a:ext cx="12192000" cy="4991735"/>
          </a:xfrm>
          <a:prstGeom prst="rect">
            <a:avLst/>
          </a:prstGeom>
          <a:noFill/>
        </p:spPr>
        <p:txBody>
          <a:bodyPr wrap="square" rtlCol="0">
            <a:noAutofit/>
          </a:bodyPr>
          <a:p>
            <a:pPr marL="285750" indent="-285750">
              <a:buFont typeface="Wingdings" panose="05000000000000000000" charset="0"/>
              <a:buChar char="§"/>
            </a:pPr>
            <a:r>
              <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rPr>
              <a:t>背景</a:t>
            </a: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indent="0">
              <a:buFont typeface="Wingdings" panose="05000000000000000000" charset="0"/>
              <a:buNone/>
            </a:pPr>
            <a:endParaRPr lang="zh-CN" altLang="en-US" sz="2400">
              <a:latin typeface="Microsoft YaHei" panose="020B0503020204020204" charset="-122"/>
              <a:ea typeface="Microsoft YaHei" panose="020B0503020204020204" charset="-122"/>
              <a:cs typeface="Arial" panose="020B0604020202020204" pitchFamily="34" charset="0"/>
            </a:endParaRPr>
          </a:p>
          <a:p>
            <a:pPr marL="285750" indent="-285750" algn="l">
              <a:buClrTx/>
              <a:buSzTx/>
              <a:buFont typeface="Wingdings" panose="05000000000000000000" charset="0"/>
              <a:buChar char="§"/>
            </a:pPr>
            <a:r>
              <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rPr>
              <a:t>革新性</a:t>
            </a: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lgn="l">
              <a:buClrTx/>
              <a:buSzTx/>
              <a:buFont typeface="Wingdings" panose="05000000000000000000" charset="0"/>
              <a:buChar char="§"/>
            </a:pPr>
            <a:endParaRPr lang="zh-CN" altLang="en-US"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buFont typeface="Wingdings" panose="05000000000000000000" charset="0"/>
              <a:buChar char="§"/>
            </a:pPr>
            <a:r>
              <a:rPr sz="2400">
                <a:solidFill>
                  <a:schemeClr val="tx1"/>
                </a:solidFill>
                <a:latin typeface="Microsoft YaHei" panose="020B0503020204020204" charset="-122"/>
                <a:ea typeface="Microsoft YaHei" panose="020B0503020204020204" charset="-122"/>
                <a:cs typeface="Arial" panose="020B0604020202020204" pitchFamily="34" charset="0"/>
                <a:sym typeface="+mn-ea"/>
              </a:rPr>
              <a:t>システム構成</a:t>
            </a:r>
            <a:endParaRPr sz="2400">
              <a:solidFill>
                <a:schemeClr val="tx1"/>
              </a:solidFill>
              <a:latin typeface="Microsoft YaHei" panose="020B0503020204020204" charset="-122"/>
              <a:ea typeface="Microsoft YaHei" panose="020B0503020204020204" charset="-122"/>
              <a:cs typeface="Arial" panose="020B0604020202020204" pitchFamily="34" charset="0"/>
            </a:endParaRPr>
          </a:p>
          <a:p>
            <a:pPr marL="285750" indent="-285750">
              <a:buFont typeface="Wingdings" panose="05000000000000000000" charset="0"/>
              <a:buChar char="§"/>
            </a:pP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lgn="l">
              <a:buClrTx/>
              <a:buSzTx/>
              <a:buFont typeface="Wingdings" panose="05000000000000000000" charset="0"/>
              <a:buChar char="§"/>
            </a:pPr>
            <a:r>
              <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rPr>
              <a:t>チーム分担</a:t>
            </a: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indent="0">
              <a:buFont typeface="Wingdings" panose="05000000000000000000" charset="0"/>
              <a:buNone/>
            </a:pPr>
            <a:endParaRPr lang="zh-CN" altLang="en-US"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lgn="l">
              <a:buClrTx/>
              <a:buSzTx/>
              <a:buFont typeface="Wingdings" panose="05000000000000000000" charset="0"/>
              <a:buChar char="§"/>
            </a:pPr>
            <a:r>
              <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志望動機</a:t>
            </a: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a:p>
            <a:pPr indent="0">
              <a:buFont typeface="Wingdings" panose="05000000000000000000" charset="0"/>
              <a:buNone/>
            </a:pP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buFont typeface="Wingdings" panose="05000000000000000000" charset="0"/>
              <a:buChar char="§"/>
            </a:pP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buFont typeface="Wingdings" panose="05000000000000000000" charset="0"/>
              <a:buChar char="§"/>
            </a:pPr>
            <a:endParaRPr sz="16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endParaRPr sz="16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p:txBody>
      </p:sp>
      <p:sp>
        <p:nvSpPr>
          <p:cNvPr id="11" name="Text Box 10"/>
          <p:cNvSpPr txBox="1"/>
          <p:nvPr/>
        </p:nvSpPr>
        <p:spPr>
          <a:xfrm>
            <a:off x="-1905" y="5954395"/>
            <a:ext cx="11777980" cy="368300"/>
          </a:xfrm>
          <a:prstGeom prst="rect">
            <a:avLst/>
          </a:prstGeom>
          <a:noFill/>
        </p:spPr>
        <p:txBody>
          <a:bodyPr wrap="square" rtlCol="0">
            <a:spAutoFit/>
          </a:bodyPr>
          <a:p>
            <a:r>
              <a:rPr lang="en-US" b="1"/>
              <a:t>                                                                                                                            </a:t>
            </a:r>
            <a:endParaRPr lang="en-US"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r>
              <a:rPr lang="en-US" altLang="zh-CN" sz="2000" b="1"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SKY NET</a:t>
            </a:r>
            <a:endParaRPr lang="en-US" altLang="zh-CN" sz="2000"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charset="-122"/>
                <a:ea typeface="Microsoft YaHei" panose="020B0503020204020204" charset="-122"/>
                <a:cs typeface="Arial" panose="020B0604020202020204" pitchFamily="34" charset="0"/>
                <a:sym typeface="Microsoft YaHei" panose="020B0503020204020204" charset="-122"/>
              </a:rPr>
              <a:t>Applying ChatGPT and Traditional Deep Learning in Robot Control</a:t>
            </a:r>
            <a:endParaRPr lang="en-US" sz="1600" dirty="0">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0" y="1036320"/>
            <a:ext cx="12192000" cy="5019040"/>
          </a:xfrm>
          <a:prstGeom prst="rect">
            <a:avLst/>
          </a:prstGeom>
          <a:noFill/>
        </p:spPr>
        <p:txBody>
          <a:bodyPr wrap="square" rtlCol="0">
            <a:noAutofit/>
          </a:bodyPr>
          <a:p>
            <a:r>
              <a:rPr lang="ja-JP" altLang="en-US" sz="1600" b="1">
                <a:latin typeface="Microsoft YaHei" panose="020B0503020204020204" charset="-122"/>
                <a:ea typeface="Microsoft YaHei" panose="020B0503020204020204" charset="-122"/>
                <a:cs typeface="Arial" panose="020B0604020202020204" pitchFamily="34" charset="0"/>
              </a:rPr>
              <a:t>ハードウェア</a:t>
            </a:r>
            <a:r>
              <a:rPr lang="zh-CN" altLang="en-US" sz="1600" b="1">
                <a:latin typeface="Microsoft YaHei" panose="020B0503020204020204" charset="-122"/>
                <a:ea typeface="Microsoft YaHei" panose="020B0503020204020204" charset="-122"/>
                <a:cs typeface="Arial" panose="020B0604020202020204" pitchFamily="34" charset="0"/>
              </a:rPr>
              <a:t>構成：</a:t>
            </a:r>
            <a:r>
              <a:rPr sz="1600" b="1">
                <a:latin typeface="Microsoft YaHei" panose="020B0503020204020204" charset="-122"/>
                <a:ea typeface="Microsoft YaHei" panose="020B0503020204020204" charset="-122"/>
                <a:cs typeface="Arial" panose="020B0604020202020204" pitchFamily="34" charset="0"/>
              </a:rPr>
              <a:t>:</a:t>
            </a:r>
            <a:endParaRPr sz="1600" b="1">
              <a:latin typeface="Microsoft YaHei" panose="020B0503020204020204" charset="-122"/>
              <a:ea typeface="Microsoft YaHei" panose="020B0503020204020204" charset="-122"/>
              <a:cs typeface="Arial" panose="020B0604020202020204" pitchFamily="34" charset="0"/>
            </a:endParaRPr>
          </a:p>
          <a:p>
            <a:r>
              <a:rPr lang="en-US" altLang="en-US" sz="1600">
                <a:latin typeface="Microsoft YaHei" panose="020B0503020204020204" charset="-122"/>
                <a:ea typeface="Microsoft YaHei" panose="020B0503020204020204" charset="-122"/>
                <a:cs typeface="Arial" panose="020B0604020202020204" pitchFamily="34" charset="0"/>
                <a:sym typeface="+mn-ea"/>
              </a:rPr>
              <a:t>ChatGPT </a:t>
            </a:r>
            <a:r>
              <a:rPr lang="ja-JP" altLang="en-US" sz="1600">
                <a:latin typeface="Microsoft YaHei" panose="020B0503020204020204" charset="-122"/>
                <a:ea typeface="Microsoft YaHei" panose="020B0503020204020204" charset="-122"/>
                <a:cs typeface="Arial" panose="020B0604020202020204" pitchFamily="34" charset="0"/>
                <a:sym typeface="+mn-ea"/>
              </a:rPr>
              <a:t>はコンピュータにインストールされ</a:t>
            </a:r>
            <a:r>
              <a:rPr lang="zh-CN" altLang="en-US" sz="1600">
                <a:latin typeface="Microsoft YaHei" panose="020B0503020204020204" charset="-122"/>
                <a:ea typeface="Microsoft YaHei" panose="020B0503020204020204" charset="-122"/>
                <a:cs typeface="Arial" panose="020B0604020202020204" pitchFamily="34" charset="0"/>
                <a:sym typeface="+mn-ea"/>
              </a:rPr>
              <a:t>、</a:t>
            </a:r>
            <a:r>
              <a:rPr lang="ja-JP" altLang="en-US" sz="1600">
                <a:latin typeface="Microsoft YaHei" panose="020B0503020204020204" charset="-122"/>
                <a:ea typeface="Microsoft YaHei" panose="020B0503020204020204" charset="-122"/>
                <a:cs typeface="Arial" panose="020B0604020202020204" pitchFamily="34" charset="0"/>
                <a:sym typeface="+mn-ea"/>
              </a:rPr>
              <a:t>マイクとスピーカーを</a:t>
            </a:r>
            <a:r>
              <a:rPr lang="zh-CN" altLang="en-US" sz="1600">
                <a:latin typeface="Microsoft YaHei" panose="020B0503020204020204" charset="-122"/>
                <a:ea typeface="Microsoft YaHei" panose="020B0503020204020204" charset="-122"/>
                <a:cs typeface="Arial" panose="020B0604020202020204" pitchFamily="34" charset="0"/>
                <a:sym typeface="+mn-ea"/>
              </a:rPr>
              <a:t>使用</a:t>
            </a:r>
            <a:r>
              <a:rPr lang="ja-JP" altLang="en-US" sz="1600">
                <a:latin typeface="Microsoft YaHei" panose="020B0503020204020204" charset="-122"/>
                <a:ea typeface="Microsoft YaHei" panose="020B0503020204020204" charset="-122"/>
                <a:cs typeface="Arial" panose="020B0604020202020204" pitchFamily="34" charset="0"/>
                <a:sym typeface="+mn-ea"/>
              </a:rPr>
              <a:t>して</a:t>
            </a:r>
            <a:r>
              <a:rPr lang="zh-CN" altLang="en-US" sz="1600">
                <a:latin typeface="Microsoft YaHei" panose="020B0503020204020204" charset="-122"/>
                <a:ea typeface="Microsoft YaHei" panose="020B0503020204020204" charset="-122"/>
                <a:cs typeface="Arial" panose="020B0604020202020204" pitchFamily="34" charset="0"/>
                <a:sym typeface="+mn-ea"/>
              </a:rPr>
              <a:t>音声対話</a:t>
            </a:r>
            <a:r>
              <a:rPr lang="ja-JP" altLang="en-US" sz="1600">
                <a:latin typeface="Microsoft YaHei" panose="020B0503020204020204" charset="-122"/>
                <a:ea typeface="Microsoft YaHei" panose="020B0503020204020204" charset="-122"/>
                <a:cs typeface="Arial" panose="020B0604020202020204" pitchFamily="34" charset="0"/>
                <a:sym typeface="+mn-ea"/>
              </a:rPr>
              <a:t>を</a:t>
            </a:r>
            <a:r>
              <a:rPr lang="zh-CN" altLang="en-US" sz="1600">
                <a:latin typeface="Microsoft YaHei" panose="020B0503020204020204" charset="-122"/>
                <a:ea typeface="Microsoft YaHei" panose="020B0503020204020204" charset="-122"/>
                <a:cs typeface="Arial" panose="020B0604020202020204" pitchFamily="34" charset="0"/>
                <a:sym typeface="+mn-ea"/>
              </a:rPr>
              <a:t>行</a:t>
            </a:r>
            <a:r>
              <a:rPr lang="ja-JP" altLang="en-US" sz="1600">
                <a:latin typeface="Microsoft YaHei" panose="020B0503020204020204" charset="-122"/>
                <a:ea typeface="Microsoft YaHei" panose="020B0503020204020204" charset="-122"/>
                <a:cs typeface="Arial" panose="020B0604020202020204" pitchFamily="34" charset="0"/>
                <a:sym typeface="+mn-ea"/>
              </a:rPr>
              <a:t>います</a:t>
            </a:r>
            <a:r>
              <a:rPr lang="zh-CN" altLang="en-US" sz="1600">
                <a:latin typeface="Microsoft YaHei" panose="020B0503020204020204" charset="-122"/>
                <a:ea typeface="Microsoft YaHei" panose="020B0503020204020204" charset="-122"/>
                <a:cs typeface="Arial" panose="020B0604020202020204" pitchFamily="34" charset="0"/>
                <a:sym typeface="+mn-ea"/>
              </a:rPr>
              <a:t>。</a:t>
            </a:r>
            <a:endParaRPr lang="zh-CN" altLang="en-US" sz="1600">
              <a:latin typeface="Microsoft YaHei" panose="020B0503020204020204" charset="-122"/>
              <a:ea typeface="Microsoft YaHei" panose="020B0503020204020204" charset="-122"/>
              <a:cs typeface="Arial" panose="020B0604020202020204" pitchFamily="34" charset="0"/>
              <a:sym typeface="+mn-ea"/>
            </a:endParaRPr>
          </a:p>
          <a:p>
            <a:r>
              <a:rPr lang="en-US" altLang="en-US" sz="1600">
                <a:latin typeface="Microsoft YaHei" panose="020B0503020204020204" charset="-122"/>
                <a:ea typeface="Microsoft YaHei" panose="020B0503020204020204" charset="-122"/>
                <a:cs typeface="Arial" panose="020B0604020202020204" pitchFamily="34" charset="0"/>
                <a:sym typeface="+mn-ea"/>
              </a:rPr>
              <a:t>ChatGPT </a:t>
            </a:r>
            <a:r>
              <a:rPr lang="ja-JP" altLang="en-US" sz="1600">
                <a:latin typeface="Microsoft YaHei" panose="020B0503020204020204" charset="-122"/>
                <a:ea typeface="Microsoft YaHei" panose="020B0503020204020204" charset="-122"/>
                <a:cs typeface="Arial" panose="020B0604020202020204" pitchFamily="34" charset="0"/>
                <a:sym typeface="+mn-ea"/>
              </a:rPr>
              <a:t>は</a:t>
            </a:r>
            <a:r>
              <a:rPr lang="zh-CN" altLang="en-US" sz="1600">
                <a:latin typeface="Microsoft YaHei" panose="020B0503020204020204" charset="-122"/>
                <a:ea typeface="Microsoft YaHei" panose="020B0503020204020204" charset="-122"/>
                <a:cs typeface="Arial" panose="020B0604020202020204" pitchFamily="34" charset="0"/>
                <a:sym typeface="+mn-ea"/>
              </a:rPr>
              <a:t>指示</a:t>
            </a:r>
            <a:r>
              <a:rPr lang="ja-JP" altLang="en-US" sz="1600">
                <a:latin typeface="Microsoft YaHei" panose="020B0503020204020204" charset="-122"/>
                <a:ea typeface="Microsoft YaHei" panose="020B0503020204020204" charset="-122"/>
                <a:cs typeface="Arial" panose="020B0604020202020204" pitchFamily="34" charset="0"/>
                <a:sym typeface="+mn-ea"/>
              </a:rPr>
              <a:t>を</a:t>
            </a:r>
            <a:r>
              <a:rPr lang="zh-CN" altLang="en-US" sz="1600">
                <a:latin typeface="Microsoft YaHei" panose="020B0503020204020204" charset="-122"/>
                <a:ea typeface="Microsoft YaHei" panose="020B0503020204020204" charset="-122"/>
                <a:cs typeface="Arial" panose="020B0604020202020204" pitchFamily="34" charset="0"/>
                <a:sym typeface="+mn-ea"/>
              </a:rPr>
              <a:t>解析</a:t>
            </a:r>
            <a:r>
              <a:rPr lang="ja-JP" altLang="en-US" sz="1600">
                <a:latin typeface="Microsoft YaHei" panose="020B0503020204020204" charset="-122"/>
                <a:ea typeface="Microsoft YaHei" panose="020B0503020204020204" charset="-122"/>
                <a:cs typeface="Arial" panose="020B0604020202020204" pitchFamily="34" charset="0"/>
                <a:sym typeface="+mn-ea"/>
              </a:rPr>
              <a:t>し</a:t>
            </a:r>
            <a:r>
              <a:rPr lang="zh-CN" altLang="en-US" sz="1600">
                <a:latin typeface="Microsoft YaHei" panose="020B0503020204020204" charset="-122"/>
                <a:ea typeface="Microsoft YaHei" panose="020B0503020204020204" charset="-122"/>
                <a:cs typeface="Arial" panose="020B0604020202020204" pitchFamily="34" charset="0"/>
                <a:sym typeface="+mn-ea"/>
              </a:rPr>
              <a:t>、制御</a:t>
            </a:r>
            <a:r>
              <a:rPr lang="ja-JP" altLang="en-US" sz="1600">
                <a:latin typeface="Microsoft YaHei" panose="020B0503020204020204" charset="-122"/>
                <a:ea typeface="Microsoft YaHei" panose="020B0503020204020204" charset="-122"/>
                <a:cs typeface="Arial" panose="020B0604020202020204" pitchFamily="34" charset="0"/>
                <a:sym typeface="+mn-ea"/>
              </a:rPr>
              <a:t>コマンドを</a:t>
            </a:r>
            <a:r>
              <a:rPr lang="en-US" altLang="en-US" sz="1600">
                <a:latin typeface="Microsoft YaHei" panose="020B0503020204020204" charset="-122"/>
                <a:ea typeface="Microsoft YaHei" panose="020B0503020204020204" charset="-122"/>
                <a:cs typeface="Arial" panose="020B0604020202020204" pitchFamily="34" charset="0"/>
                <a:sym typeface="+mn-ea"/>
              </a:rPr>
              <a:t> Raspberry Pi 5 </a:t>
            </a:r>
            <a:r>
              <a:rPr lang="ja-JP" altLang="en-US" sz="1600">
                <a:latin typeface="Microsoft YaHei" panose="020B0503020204020204" charset="-122"/>
                <a:ea typeface="Microsoft YaHei" panose="020B0503020204020204" charset="-122"/>
                <a:cs typeface="Arial" panose="020B0604020202020204" pitchFamily="34" charset="0"/>
                <a:sym typeface="+mn-ea"/>
              </a:rPr>
              <a:t>に</a:t>
            </a:r>
            <a:r>
              <a:rPr lang="zh-CN" altLang="en-US" sz="1600">
                <a:latin typeface="Microsoft YaHei" panose="020B0503020204020204" charset="-122"/>
                <a:ea typeface="Microsoft YaHei" panose="020B0503020204020204" charset="-122"/>
                <a:cs typeface="Arial" panose="020B0604020202020204" pitchFamily="34" charset="0"/>
                <a:sym typeface="+mn-ea"/>
              </a:rPr>
              <a:t>送信</a:t>
            </a:r>
            <a:r>
              <a:rPr lang="ja-JP" altLang="en-US" sz="1600">
                <a:latin typeface="Microsoft YaHei" panose="020B0503020204020204" charset="-122"/>
                <a:ea typeface="Microsoft YaHei" panose="020B0503020204020204" charset="-122"/>
                <a:cs typeface="Arial" panose="020B0604020202020204" pitchFamily="34" charset="0"/>
                <a:sym typeface="+mn-ea"/>
              </a:rPr>
              <a:t>します</a:t>
            </a:r>
            <a:r>
              <a:rPr lang="zh-CN" altLang="en-US" sz="1600">
                <a:latin typeface="Microsoft YaHei" panose="020B0503020204020204" charset="-122"/>
                <a:ea typeface="Microsoft YaHei" panose="020B0503020204020204" charset="-122"/>
                <a:cs typeface="Arial" panose="020B0604020202020204" pitchFamily="34" charset="0"/>
                <a:sym typeface="+mn-ea"/>
              </a:rPr>
              <a:t>。</a:t>
            </a:r>
            <a:endParaRPr lang="zh-CN" altLang="en-US" sz="1600">
              <a:latin typeface="Microsoft YaHei" panose="020B0503020204020204" charset="-122"/>
              <a:ea typeface="Microsoft YaHei" panose="020B0503020204020204" charset="-122"/>
              <a:cs typeface="Arial" panose="020B0604020202020204" pitchFamily="34" charset="0"/>
              <a:sym typeface="+mn-ea"/>
            </a:endParaRPr>
          </a:p>
          <a:p>
            <a:r>
              <a:rPr lang="en-US" altLang="en-US" sz="1600">
                <a:latin typeface="Microsoft YaHei" panose="020B0503020204020204" charset="-122"/>
                <a:ea typeface="Microsoft YaHei" panose="020B0503020204020204" charset="-122"/>
                <a:cs typeface="Arial" panose="020B0604020202020204" pitchFamily="34" charset="0"/>
                <a:sym typeface="+mn-ea"/>
              </a:rPr>
              <a:t>Raspberry Pi </a:t>
            </a:r>
            <a:r>
              <a:rPr lang="ja-JP" altLang="en-US" sz="1600">
                <a:latin typeface="Microsoft YaHei" panose="020B0503020204020204" charset="-122"/>
                <a:ea typeface="Microsoft YaHei" panose="020B0503020204020204" charset="-122"/>
                <a:cs typeface="Arial" panose="020B0604020202020204" pitchFamily="34" charset="0"/>
                <a:sym typeface="+mn-ea"/>
              </a:rPr>
              <a:t>はサーボモータ</a:t>
            </a:r>
            <a:r>
              <a:rPr lang="zh-CN" altLang="en-US" sz="1600">
                <a:latin typeface="Microsoft YaHei" panose="020B0503020204020204" charset="-122"/>
                <a:ea typeface="Microsoft YaHei" panose="020B0503020204020204" charset="-122"/>
                <a:cs typeface="Arial" panose="020B0604020202020204" pitchFamily="34" charset="0"/>
                <a:sym typeface="+mn-ea"/>
              </a:rPr>
              <a:t>制御</a:t>
            </a:r>
            <a:r>
              <a:rPr lang="ja-JP" altLang="en-US" sz="1600">
                <a:latin typeface="Microsoft YaHei" panose="020B0503020204020204" charset="-122"/>
                <a:ea typeface="Microsoft YaHei" panose="020B0503020204020204" charset="-122"/>
                <a:cs typeface="Arial" panose="020B0604020202020204" pitchFamily="34" charset="0"/>
                <a:sym typeface="+mn-ea"/>
              </a:rPr>
              <a:t>ボードを</a:t>
            </a:r>
            <a:r>
              <a:rPr lang="zh-CN" altLang="en-US" sz="1600">
                <a:latin typeface="Microsoft YaHei" panose="020B0503020204020204" charset="-122"/>
                <a:ea typeface="Microsoft YaHei" panose="020B0503020204020204" charset="-122"/>
                <a:cs typeface="Arial" panose="020B0604020202020204" pitchFamily="34" charset="0"/>
                <a:sym typeface="+mn-ea"/>
              </a:rPr>
              <a:t>介</a:t>
            </a:r>
            <a:r>
              <a:rPr lang="ja-JP" altLang="en-US" sz="1600">
                <a:latin typeface="Microsoft YaHei" panose="020B0503020204020204" charset="-122"/>
                <a:ea typeface="Microsoft YaHei" panose="020B0503020204020204" charset="-122"/>
                <a:cs typeface="Arial" panose="020B0604020202020204" pitchFamily="34" charset="0"/>
                <a:sym typeface="+mn-ea"/>
              </a:rPr>
              <a:t>してロボットアームを</a:t>
            </a:r>
            <a:r>
              <a:rPr lang="zh-CN" altLang="en-US" sz="1600">
                <a:latin typeface="Microsoft YaHei" panose="020B0503020204020204" charset="-122"/>
                <a:ea typeface="Microsoft YaHei" panose="020B0503020204020204" charset="-122"/>
                <a:cs typeface="Arial" panose="020B0604020202020204" pitchFamily="34" charset="0"/>
                <a:sym typeface="+mn-ea"/>
              </a:rPr>
              <a:t>制御</a:t>
            </a:r>
            <a:r>
              <a:rPr lang="ja-JP" altLang="en-US" sz="1600">
                <a:latin typeface="Microsoft YaHei" panose="020B0503020204020204" charset="-122"/>
                <a:ea typeface="Microsoft YaHei" panose="020B0503020204020204" charset="-122"/>
                <a:cs typeface="Arial" panose="020B0604020202020204" pitchFamily="34" charset="0"/>
                <a:sym typeface="+mn-ea"/>
              </a:rPr>
              <a:t>します</a:t>
            </a:r>
            <a:r>
              <a:rPr lang="zh-CN" altLang="en-US" sz="1600">
                <a:latin typeface="Microsoft YaHei" panose="020B0503020204020204" charset="-122"/>
                <a:ea typeface="Microsoft YaHei" panose="020B0503020204020204" charset="-122"/>
                <a:cs typeface="Arial" panose="020B0604020202020204" pitchFamily="34" charset="0"/>
                <a:sym typeface="+mn-ea"/>
              </a:rPr>
              <a:t>。</a:t>
            </a:r>
            <a:endParaRPr lang="zh-CN" altLang="en-US" sz="1600">
              <a:latin typeface="Microsoft YaHei" panose="020B0503020204020204" charset="-122"/>
              <a:ea typeface="Microsoft YaHei" panose="020B0503020204020204" charset="-122"/>
              <a:cs typeface="Arial" panose="020B0604020202020204" pitchFamily="34" charset="0"/>
              <a:sym typeface="+mn-ea"/>
            </a:endParaRPr>
          </a:p>
        </p:txBody>
      </p:sp>
      <p:sp>
        <p:nvSpPr>
          <p:cNvPr id="11" name="Text Box 10"/>
          <p:cNvSpPr txBox="1"/>
          <p:nvPr/>
        </p:nvSpPr>
        <p:spPr>
          <a:xfrm>
            <a:off x="-1905" y="5954395"/>
            <a:ext cx="11777980" cy="368300"/>
          </a:xfrm>
          <a:prstGeom prst="rect">
            <a:avLst/>
          </a:prstGeom>
          <a:noFill/>
        </p:spPr>
        <p:txBody>
          <a:bodyPr wrap="square" rtlCol="0">
            <a:spAutoFit/>
          </a:bodyPr>
          <a:p>
            <a:r>
              <a:rPr lang="en-US" b="1"/>
              <a:t>                                                                                                                                </a:t>
            </a:r>
            <a:endParaRPr lang="en-US" b="1"/>
          </a:p>
        </p:txBody>
      </p:sp>
      <p:pic>
        <p:nvPicPr>
          <p:cNvPr id="2" name="Picture 1"/>
          <p:cNvPicPr>
            <a:picLocks noChangeAspect="1"/>
          </p:cNvPicPr>
          <p:nvPr/>
        </p:nvPicPr>
        <p:blipFill>
          <a:blip r:embed="rId1"/>
          <a:stretch>
            <a:fillRect/>
          </a:stretch>
        </p:blipFill>
        <p:spPr>
          <a:xfrm>
            <a:off x="2769870" y="3619500"/>
            <a:ext cx="1773555" cy="1263015"/>
          </a:xfrm>
          <a:prstGeom prst="rect">
            <a:avLst/>
          </a:prstGeom>
        </p:spPr>
      </p:pic>
      <p:pic>
        <p:nvPicPr>
          <p:cNvPr id="13" name="Picture 12"/>
          <p:cNvPicPr>
            <a:picLocks noChangeAspect="1"/>
          </p:cNvPicPr>
          <p:nvPr/>
        </p:nvPicPr>
        <p:blipFill>
          <a:blip r:embed="rId2"/>
          <a:stretch>
            <a:fillRect/>
          </a:stretch>
        </p:blipFill>
        <p:spPr>
          <a:xfrm>
            <a:off x="5828030" y="4173220"/>
            <a:ext cx="1530985" cy="1109345"/>
          </a:xfrm>
          <a:prstGeom prst="rect">
            <a:avLst/>
          </a:prstGeom>
        </p:spPr>
      </p:pic>
      <p:pic>
        <p:nvPicPr>
          <p:cNvPr id="17" name="Picture 16"/>
          <p:cNvPicPr>
            <a:picLocks noChangeAspect="1"/>
          </p:cNvPicPr>
          <p:nvPr/>
        </p:nvPicPr>
        <p:blipFill>
          <a:blip r:embed="rId3"/>
          <a:stretch>
            <a:fillRect/>
          </a:stretch>
        </p:blipFill>
        <p:spPr>
          <a:xfrm>
            <a:off x="4543425" y="4977765"/>
            <a:ext cx="1216660" cy="729615"/>
          </a:xfrm>
          <a:prstGeom prst="rect">
            <a:avLst/>
          </a:prstGeom>
        </p:spPr>
      </p:pic>
      <p:pic>
        <p:nvPicPr>
          <p:cNvPr id="18" name="Picture 17"/>
          <p:cNvPicPr>
            <a:picLocks noChangeAspect="1"/>
          </p:cNvPicPr>
          <p:nvPr/>
        </p:nvPicPr>
        <p:blipFill>
          <a:blip r:embed="rId4"/>
          <a:stretch>
            <a:fillRect/>
          </a:stretch>
        </p:blipFill>
        <p:spPr>
          <a:xfrm>
            <a:off x="2997835" y="2225040"/>
            <a:ext cx="1414780" cy="928370"/>
          </a:xfrm>
          <a:prstGeom prst="rect">
            <a:avLst/>
          </a:prstGeom>
        </p:spPr>
      </p:pic>
      <p:pic>
        <p:nvPicPr>
          <p:cNvPr id="19" name="Picture 18" descr="1400-robot-arm-collaborative-01"/>
          <p:cNvPicPr>
            <a:picLocks noChangeAspect="1"/>
          </p:cNvPicPr>
          <p:nvPr/>
        </p:nvPicPr>
        <p:blipFill>
          <a:blip r:embed="rId5"/>
          <a:stretch>
            <a:fillRect/>
          </a:stretch>
        </p:blipFill>
        <p:spPr>
          <a:xfrm flipH="1">
            <a:off x="8335010" y="4356735"/>
            <a:ext cx="3441065" cy="1597660"/>
          </a:xfrm>
          <a:prstGeom prst="rect">
            <a:avLst/>
          </a:prstGeom>
        </p:spPr>
      </p:pic>
      <p:pic>
        <p:nvPicPr>
          <p:cNvPr id="22" name="Picture 21"/>
          <p:cNvPicPr>
            <a:picLocks noChangeAspect="1"/>
          </p:cNvPicPr>
          <p:nvPr/>
        </p:nvPicPr>
        <p:blipFill>
          <a:blip r:embed="rId6">
            <a:lum bright="-12000" contrast="30000"/>
          </a:blip>
          <a:stretch>
            <a:fillRect/>
          </a:stretch>
        </p:blipFill>
        <p:spPr>
          <a:xfrm>
            <a:off x="9364345" y="2484120"/>
            <a:ext cx="1139825" cy="986790"/>
          </a:xfrm>
          <a:prstGeom prst="rect">
            <a:avLst/>
          </a:prstGeom>
        </p:spPr>
      </p:pic>
      <p:pic>
        <p:nvPicPr>
          <p:cNvPr id="23" name="Picture 22" descr="wi-fi-symbol"/>
          <p:cNvPicPr>
            <a:picLocks noChangeAspect="1"/>
          </p:cNvPicPr>
          <p:nvPr/>
        </p:nvPicPr>
        <p:blipFill>
          <a:blip r:embed="rId7">
            <a:alphaModFix amt="20000"/>
            <a:lum contrast="-90000"/>
          </a:blip>
          <a:stretch>
            <a:fillRect/>
          </a:stretch>
        </p:blipFill>
        <p:spPr>
          <a:xfrm>
            <a:off x="3701415" y="3470910"/>
            <a:ext cx="2818130" cy="2014855"/>
          </a:xfrm>
          <a:prstGeom prst="rect">
            <a:avLst/>
          </a:prstGeom>
        </p:spPr>
      </p:pic>
      <p:pic>
        <p:nvPicPr>
          <p:cNvPr id="4" name="Picture 3" descr="螢幕擷取畫面 2024-09-24 164349"/>
          <p:cNvPicPr>
            <a:picLocks noChangeAspect="1"/>
          </p:cNvPicPr>
          <p:nvPr/>
        </p:nvPicPr>
        <p:blipFill>
          <a:blip r:embed="rId8">
            <a:lum contrast="6000"/>
          </a:blip>
          <a:srcRect l="3554" t="22604" r="87540" b="56815"/>
          <a:stretch>
            <a:fillRect/>
          </a:stretch>
        </p:blipFill>
        <p:spPr>
          <a:xfrm>
            <a:off x="290830" y="3803650"/>
            <a:ext cx="711835" cy="752475"/>
          </a:xfrm>
          <a:prstGeom prst="ellipse">
            <a:avLst/>
          </a:prstGeom>
        </p:spPr>
      </p:pic>
      <p:sp>
        <p:nvSpPr>
          <p:cNvPr id="6" name="Rectangles 5"/>
          <p:cNvSpPr/>
          <p:nvPr/>
        </p:nvSpPr>
        <p:spPr>
          <a:xfrm>
            <a:off x="2535555" y="3246755"/>
            <a:ext cx="5114925" cy="2456815"/>
          </a:xfrm>
          <a:prstGeom prst="rect">
            <a:avLst/>
          </a:prstGeom>
          <a:ln>
            <a:solidFill>
              <a:schemeClr val="accent1">
                <a:lumMod val="75000"/>
              </a:schemeClr>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21" name="Up-Down Arrow 20"/>
          <p:cNvSpPr/>
          <p:nvPr/>
        </p:nvSpPr>
        <p:spPr>
          <a:xfrm>
            <a:off x="3550920" y="2979420"/>
            <a:ext cx="212725" cy="544830"/>
          </a:xfrm>
          <a:prstGeom prst="up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4" name="Left-Right Arrow 23"/>
          <p:cNvSpPr/>
          <p:nvPr/>
        </p:nvSpPr>
        <p:spPr>
          <a:xfrm>
            <a:off x="1174115" y="4133215"/>
            <a:ext cx="1866900" cy="224155"/>
          </a:xfrm>
          <a:prstGeom prst="lef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Left-Right Arrow 24"/>
          <p:cNvSpPr/>
          <p:nvPr/>
        </p:nvSpPr>
        <p:spPr>
          <a:xfrm rot="21120000">
            <a:off x="4249420" y="3261360"/>
            <a:ext cx="4878705" cy="224155"/>
          </a:xfrm>
          <a:prstGeom prst="lef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7" name="Left-Right Arrow 26"/>
          <p:cNvSpPr/>
          <p:nvPr/>
        </p:nvSpPr>
        <p:spPr>
          <a:xfrm>
            <a:off x="7412355" y="4912995"/>
            <a:ext cx="1784985" cy="224155"/>
          </a:xfrm>
          <a:prstGeom prst="lef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8" name="Text Box 27"/>
          <p:cNvSpPr txBox="1"/>
          <p:nvPr/>
        </p:nvSpPr>
        <p:spPr>
          <a:xfrm>
            <a:off x="3801110" y="2997835"/>
            <a:ext cx="4064000" cy="306705"/>
          </a:xfrm>
          <a:prstGeom prst="rect">
            <a:avLst/>
          </a:prstGeom>
          <a:noFill/>
        </p:spPr>
        <p:txBody>
          <a:bodyPr wrap="square" rtlCol="0">
            <a:spAutoFit/>
          </a:bodyPr>
          <a:p>
            <a:r>
              <a:rPr lang="en-US" sz="1400" b="1"/>
              <a:t>O</a:t>
            </a:r>
            <a:r>
              <a:rPr lang="en-US" sz="1400" b="1"/>
              <a:t>pen AI API </a:t>
            </a:r>
            <a:endParaRPr lang="en-US" sz="1400" b="1"/>
          </a:p>
        </p:txBody>
      </p:sp>
      <p:sp>
        <p:nvSpPr>
          <p:cNvPr id="29" name="Text Box 28"/>
          <p:cNvSpPr txBox="1"/>
          <p:nvPr/>
        </p:nvSpPr>
        <p:spPr>
          <a:xfrm>
            <a:off x="1174115" y="4446270"/>
            <a:ext cx="3839210" cy="441325"/>
          </a:xfrm>
          <a:prstGeom prst="rect">
            <a:avLst/>
          </a:prstGeom>
          <a:noFill/>
        </p:spPr>
        <p:txBody>
          <a:bodyPr wrap="square" rtlCol="0">
            <a:noAutofit/>
          </a:bodyPr>
          <a:p>
            <a:r>
              <a:rPr lang="en-US" sz="1400" b="1"/>
              <a:t>Google Speech</a:t>
            </a:r>
            <a:endParaRPr lang="en-US" sz="1400" b="1"/>
          </a:p>
          <a:p>
            <a:r>
              <a:rPr lang="en-US" sz="1400" b="1"/>
              <a:t>-to Text API </a:t>
            </a:r>
            <a:endParaRPr lang="en-US" sz="1400" b="1"/>
          </a:p>
        </p:txBody>
      </p:sp>
      <p:sp>
        <p:nvSpPr>
          <p:cNvPr id="30" name="Text Box 29"/>
          <p:cNvSpPr txBox="1"/>
          <p:nvPr/>
        </p:nvSpPr>
        <p:spPr>
          <a:xfrm>
            <a:off x="4495800" y="4441190"/>
            <a:ext cx="3839210" cy="441325"/>
          </a:xfrm>
          <a:prstGeom prst="rect">
            <a:avLst/>
          </a:prstGeom>
          <a:noFill/>
        </p:spPr>
        <p:txBody>
          <a:bodyPr wrap="square" rtlCol="0">
            <a:noAutofit/>
          </a:bodyPr>
          <a:p>
            <a:r>
              <a:rPr lang="en-US" sz="1400" b="1"/>
              <a:t>SSH </a:t>
            </a:r>
            <a:r>
              <a:rPr lang="en-US" sz="1400" b="1">
                <a:sym typeface="+mn-ea"/>
              </a:rPr>
              <a:t>protocol</a:t>
            </a:r>
            <a:endParaRPr lang="en-US" sz="1400" b="1"/>
          </a:p>
          <a:p>
            <a:endParaRPr lang="en-US" sz="1400" b="1"/>
          </a:p>
          <a:p>
            <a:endParaRPr lang="en-US" sz="1400" b="1"/>
          </a:p>
        </p:txBody>
      </p:sp>
      <p:sp>
        <p:nvSpPr>
          <p:cNvPr id="31" name="Text Box 30"/>
          <p:cNvSpPr txBox="1"/>
          <p:nvPr/>
        </p:nvSpPr>
        <p:spPr>
          <a:xfrm>
            <a:off x="7865110" y="3991610"/>
            <a:ext cx="3839210" cy="441325"/>
          </a:xfrm>
          <a:prstGeom prst="rect">
            <a:avLst/>
          </a:prstGeom>
          <a:noFill/>
        </p:spPr>
        <p:txBody>
          <a:bodyPr wrap="square" rtlCol="0">
            <a:noAutofit/>
          </a:bodyPr>
          <a:p>
            <a:r>
              <a:rPr lang="en-US" sz="1400" b="1"/>
              <a:t>USB </a:t>
            </a:r>
            <a:r>
              <a:rPr lang="en-US" sz="1400" b="1">
                <a:sym typeface="+mn-ea"/>
              </a:rPr>
              <a:t>protocol</a:t>
            </a:r>
            <a:endParaRPr lang="en-US" sz="1400" b="1"/>
          </a:p>
          <a:p>
            <a:endParaRPr lang="en-US" sz="1400" b="1"/>
          </a:p>
          <a:p>
            <a:endParaRPr lang="en-US" sz="14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r>
              <a:rPr lang="en-US" altLang="zh-CN" sz="2000" b="1"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SKY NET</a:t>
            </a:r>
            <a:endParaRPr lang="en-US" altLang="zh-CN" sz="2000"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sp>
        <p:nvSpPr>
          <p:cNvPr id="11" name="Rectangles 10"/>
          <p:cNvSpPr/>
          <p:nvPr/>
        </p:nvSpPr>
        <p:spPr>
          <a:xfrm>
            <a:off x="5869305" y="753745"/>
            <a:ext cx="466090" cy="212090"/>
          </a:xfrm>
          <a:prstGeom prst="rect">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31" name="Down Arrow 30"/>
          <p:cNvSpPr/>
          <p:nvPr/>
        </p:nvSpPr>
        <p:spPr>
          <a:xfrm>
            <a:off x="6069330" y="980440"/>
            <a:ext cx="76200" cy="177165"/>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sp>
        <p:nvSpPr>
          <p:cNvPr id="39" name="Text Box 38"/>
          <p:cNvSpPr txBox="1"/>
          <p:nvPr/>
        </p:nvSpPr>
        <p:spPr>
          <a:xfrm>
            <a:off x="5696585" y="722630"/>
            <a:ext cx="789305" cy="210820"/>
          </a:xfrm>
          <a:prstGeom prst="rect">
            <a:avLst/>
          </a:prstGeom>
          <a:noFill/>
        </p:spPr>
        <p:txBody>
          <a:bodyPr wrap="square" rtlCol="0">
            <a:noAutofit/>
          </a:bodyPr>
          <a:p>
            <a:pPr algn="ctr"/>
            <a:r>
              <a:rPr lang="en-US" sz="1200" b="1"/>
              <a:t> Start</a:t>
            </a:r>
            <a:endParaRPr lang="en-US" sz="1200" b="1"/>
          </a:p>
        </p:txBody>
      </p:sp>
      <p:pic>
        <p:nvPicPr>
          <p:cNvPr id="9" name="Picture 8"/>
          <p:cNvPicPr>
            <a:picLocks noChangeAspect="1"/>
          </p:cNvPicPr>
          <p:nvPr/>
        </p:nvPicPr>
        <p:blipFill>
          <a:blip r:embed="rId1"/>
          <a:stretch>
            <a:fillRect/>
          </a:stretch>
        </p:blipFill>
        <p:spPr>
          <a:xfrm>
            <a:off x="1807845" y="722630"/>
            <a:ext cx="7818120" cy="3562350"/>
          </a:xfrm>
          <a:prstGeom prst="rect">
            <a:avLst/>
          </a:prstGeom>
        </p:spPr>
      </p:pic>
      <p:sp>
        <p:nvSpPr>
          <p:cNvPr id="37" name="Rectangles 36"/>
          <p:cNvSpPr/>
          <p:nvPr/>
        </p:nvSpPr>
        <p:spPr>
          <a:xfrm>
            <a:off x="5957570" y="4935220"/>
            <a:ext cx="1924050" cy="339725"/>
          </a:xfrm>
          <a:prstGeom prst="rect">
            <a:avLst/>
          </a:prstGeom>
          <a:ln>
            <a:solidFill>
              <a:srgbClr val="0070C0"/>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b="1">
              <a:solidFill>
                <a:srgbClr val="0070C0"/>
              </a:solidFill>
              <a:sym typeface="+mn-ea"/>
            </a:endParaRPr>
          </a:p>
        </p:txBody>
      </p:sp>
      <p:sp>
        <p:nvSpPr>
          <p:cNvPr id="44" name="Text Box 43"/>
          <p:cNvSpPr txBox="1"/>
          <p:nvPr/>
        </p:nvSpPr>
        <p:spPr>
          <a:xfrm>
            <a:off x="5956935" y="4947285"/>
            <a:ext cx="1924685" cy="347980"/>
          </a:xfrm>
          <a:prstGeom prst="rect">
            <a:avLst/>
          </a:prstGeom>
          <a:noFill/>
        </p:spPr>
        <p:txBody>
          <a:bodyPr wrap="square" rtlCol="0">
            <a:noAutofit/>
          </a:bodyPr>
          <a:p>
            <a:pPr algn="ctr">
              <a:buClrTx/>
              <a:buSzTx/>
              <a:buFontTx/>
            </a:pPr>
            <a:r>
              <a:rPr lang="en-US" sz="800" b="1">
                <a:solidFill>
                  <a:schemeClr val="accent1"/>
                </a:solidFill>
                <a:sym typeface="+mn-ea"/>
              </a:rPr>
              <a:t>Camera recognizes objects and locates them </a:t>
            </a:r>
            <a:endParaRPr lang="en-US" sz="800">
              <a:solidFill>
                <a:schemeClr val="accent1"/>
              </a:solidFill>
            </a:endParaRPr>
          </a:p>
          <a:p>
            <a:pPr algn="ctr">
              <a:buClrTx/>
              <a:buSzTx/>
              <a:buFontTx/>
            </a:pPr>
            <a:endParaRPr lang="en-US" sz="800">
              <a:solidFill>
                <a:schemeClr val="accent1"/>
              </a:solidFill>
            </a:endParaRPr>
          </a:p>
        </p:txBody>
      </p:sp>
      <p:sp>
        <p:nvSpPr>
          <p:cNvPr id="55" name="Diamond 54"/>
          <p:cNvSpPr/>
          <p:nvPr/>
        </p:nvSpPr>
        <p:spPr>
          <a:xfrm>
            <a:off x="5978525" y="5476240"/>
            <a:ext cx="1886585" cy="461645"/>
          </a:xfrm>
          <a:prstGeom prst="diamond">
            <a:avLst/>
          </a:prstGeom>
          <a:ln>
            <a:solidFill>
              <a:schemeClr val="accent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cxnSp>
        <p:nvCxnSpPr>
          <p:cNvPr id="69" name="Elbow Connector 68"/>
          <p:cNvCxnSpPr/>
          <p:nvPr/>
        </p:nvCxnSpPr>
        <p:spPr>
          <a:xfrm rot="16200000">
            <a:off x="7666355" y="5394325"/>
            <a:ext cx="588645" cy="16510"/>
          </a:xfrm>
          <a:prstGeom prst="bentConnector4">
            <a:avLst>
              <a:gd name="adj1" fmla="val -2211"/>
              <a:gd name="adj2" fmla="val 3186538"/>
            </a:avLst>
          </a:prstGeom>
          <a:ln>
            <a:tailEnd type="arrow"/>
          </a:ln>
        </p:spPr>
        <p:style>
          <a:lnRef idx="2">
            <a:schemeClr val="accent1"/>
          </a:lnRef>
          <a:fillRef idx="0">
            <a:srgbClr val="FFFFFF"/>
          </a:fillRef>
          <a:effectRef idx="0">
            <a:srgbClr val="FFFFFF"/>
          </a:effectRef>
          <a:fontRef idx="minor">
            <a:schemeClr val="tx1"/>
          </a:fontRef>
        </p:style>
      </p:cxnSp>
      <p:sp>
        <p:nvSpPr>
          <p:cNvPr id="77" name="Rectangles 76"/>
          <p:cNvSpPr/>
          <p:nvPr/>
        </p:nvSpPr>
        <p:spPr>
          <a:xfrm>
            <a:off x="6485890" y="4399280"/>
            <a:ext cx="898525" cy="339725"/>
          </a:xfrm>
          <a:prstGeom prst="rect">
            <a:avLst/>
          </a:prstGeom>
          <a:ln>
            <a:solidFill>
              <a:srgbClr val="0070C0"/>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b="1">
              <a:solidFill>
                <a:srgbClr val="0070C0"/>
              </a:solidFill>
              <a:sym typeface="+mn-ea"/>
            </a:endParaRPr>
          </a:p>
        </p:txBody>
      </p:sp>
      <p:sp>
        <p:nvSpPr>
          <p:cNvPr id="78" name="Text Box 77"/>
          <p:cNvSpPr txBox="1"/>
          <p:nvPr/>
        </p:nvSpPr>
        <p:spPr>
          <a:xfrm>
            <a:off x="6485890" y="4429760"/>
            <a:ext cx="898525" cy="285115"/>
          </a:xfrm>
          <a:prstGeom prst="rect">
            <a:avLst/>
          </a:prstGeom>
          <a:noFill/>
        </p:spPr>
        <p:txBody>
          <a:bodyPr wrap="square" rtlCol="0">
            <a:noAutofit/>
          </a:bodyPr>
          <a:p>
            <a:pPr algn="ctr">
              <a:buClrTx/>
              <a:buSzTx/>
              <a:buFontTx/>
            </a:pPr>
            <a:r>
              <a:rPr lang="en-US" sz="1200" b="1">
                <a:solidFill>
                  <a:schemeClr val="accent1"/>
                </a:solidFill>
              </a:rPr>
              <a:t>YOLO</a:t>
            </a:r>
            <a:endParaRPr lang="en-US" sz="1200">
              <a:solidFill>
                <a:schemeClr val="accent1"/>
              </a:solidFill>
            </a:endParaRPr>
          </a:p>
          <a:p>
            <a:pPr algn="ctr">
              <a:buClrTx/>
              <a:buSzTx/>
              <a:buFontTx/>
            </a:pPr>
            <a:endParaRPr lang="en-US" sz="1200">
              <a:solidFill>
                <a:schemeClr val="accent1"/>
              </a:solidFill>
            </a:endParaRPr>
          </a:p>
        </p:txBody>
      </p:sp>
      <p:pic>
        <p:nvPicPr>
          <p:cNvPr id="80" name="Picture 79"/>
          <p:cNvPicPr>
            <a:picLocks noChangeAspect="1"/>
          </p:cNvPicPr>
          <p:nvPr/>
        </p:nvPicPr>
        <p:blipFill>
          <a:blip r:embed="rId2"/>
          <a:stretch>
            <a:fillRect/>
          </a:stretch>
        </p:blipFill>
        <p:spPr>
          <a:xfrm flipH="1">
            <a:off x="6863715" y="5303520"/>
            <a:ext cx="106680" cy="152400"/>
          </a:xfrm>
          <a:prstGeom prst="rect">
            <a:avLst/>
          </a:prstGeom>
        </p:spPr>
      </p:pic>
      <p:pic>
        <p:nvPicPr>
          <p:cNvPr id="81" name="Picture 80"/>
          <p:cNvPicPr>
            <a:picLocks noChangeAspect="1"/>
          </p:cNvPicPr>
          <p:nvPr/>
        </p:nvPicPr>
        <p:blipFill>
          <a:blip r:embed="rId2"/>
          <a:stretch>
            <a:fillRect/>
          </a:stretch>
        </p:blipFill>
        <p:spPr>
          <a:xfrm flipH="1">
            <a:off x="6863715" y="4218305"/>
            <a:ext cx="106680" cy="152400"/>
          </a:xfrm>
          <a:prstGeom prst="rect">
            <a:avLst/>
          </a:prstGeom>
        </p:spPr>
      </p:pic>
      <p:pic>
        <p:nvPicPr>
          <p:cNvPr id="82" name="Picture 81"/>
          <p:cNvPicPr>
            <a:picLocks noChangeAspect="1"/>
          </p:cNvPicPr>
          <p:nvPr/>
        </p:nvPicPr>
        <p:blipFill>
          <a:blip r:embed="rId2"/>
          <a:stretch>
            <a:fillRect/>
          </a:stretch>
        </p:blipFill>
        <p:spPr>
          <a:xfrm flipH="1">
            <a:off x="6863715" y="4760595"/>
            <a:ext cx="106680" cy="152400"/>
          </a:xfrm>
          <a:prstGeom prst="rect">
            <a:avLst/>
          </a:prstGeom>
        </p:spPr>
      </p:pic>
      <p:sp>
        <p:nvSpPr>
          <p:cNvPr id="83" name="Text Box 82"/>
          <p:cNvSpPr txBox="1"/>
          <p:nvPr/>
        </p:nvSpPr>
        <p:spPr>
          <a:xfrm>
            <a:off x="6184900" y="5600065"/>
            <a:ext cx="1463675" cy="213995"/>
          </a:xfrm>
          <a:prstGeom prst="rect">
            <a:avLst/>
          </a:prstGeom>
          <a:noFill/>
        </p:spPr>
        <p:txBody>
          <a:bodyPr wrap="square" rtlCol="0">
            <a:spAutoFit/>
          </a:bodyPr>
          <a:p>
            <a:r>
              <a:rPr lang="en-US" sz="800" b="1">
                <a:solidFill>
                  <a:schemeClr val="accent1"/>
                </a:solidFill>
                <a:sym typeface="+mn-ea"/>
              </a:rPr>
              <a:t>Robotic arm performs tasks</a:t>
            </a:r>
            <a:endParaRPr lang="en-US" sz="800" b="1">
              <a:solidFill>
                <a:schemeClr val="accent1"/>
              </a:solidFill>
            </a:endParaRPr>
          </a:p>
        </p:txBody>
      </p:sp>
      <p:sp>
        <p:nvSpPr>
          <p:cNvPr id="85" name="Text Box 84"/>
          <p:cNvSpPr txBox="1"/>
          <p:nvPr/>
        </p:nvSpPr>
        <p:spPr>
          <a:xfrm>
            <a:off x="6736080" y="6162040"/>
            <a:ext cx="375920" cy="213995"/>
          </a:xfrm>
          <a:prstGeom prst="rect">
            <a:avLst/>
          </a:prstGeom>
          <a:noFill/>
          <a:ln>
            <a:solidFill>
              <a:schemeClr val="accent1"/>
            </a:solidFill>
          </a:ln>
        </p:spPr>
        <p:txBody>
          <a:bodyPr wrap="square" rtlCol="0">
            <a:spAutoFit/>
          </a:bodyPr>
          <a:p>
            <a:r>
              <a:rPr lang="en-US" sz="800" b="1">
                <a:solidFill>
                  <a:schemeClr val="accent1"/>
                </a:solidFill>
                <a:sym typeface="+mn-ea"/>
              </a:rPr>
              <a:t>E</a:t>
            </a:r>
            <a:r>
              <a:rPr lang="en-US" sz="800" b="1">
                <a:solidFill>
                  <a:schemeClr val="accent1"/>
                </a:solidFill>
                <a:sym typeface="+mn-ea"/>
              </a:rPr>
              <a:t>nd</a:t>
            </a:r>
            <a:endParaRPr lang="en-US" sz="800" b="1">
              <a:solidFill>
                <a:schemeClr val="accent1"/>
              </a:solidFill>
              <a:sym typeface="+mn-ea"/>
            </a:endParaRPr>
          </a:p>
        </p:txBody>
      </p:sp>
      <p:pic>
        <p:nvPicPr>
          <p:cNvPr id="86" name="Picture 85"/>
          <p:cNvPicPr>
            <a:picLocks noChangeAspect="1"/>
          </p:cNvPicPr>
          <p:nvPr/>
        </p:nvPicPr>
        <p:blipFill>
          <a:blip r:embed="rId2"/>
          <a:stretch>
            <a:fillRect/>
          </a:stretch>
        </p:blipFill>
        <p:spPr>
          <a:xfrm flipH="1">
            <a:off x="6862445" y="5964555"/>
            <a:ext cx="106680" cy="152400"/>
          </a:xfrm>
          <a:prstGeom prst="rect">
            <a:avLst/>
          </a:prstGeom>
        </p:spPr>
      </p:pic>
      <p:pic>
        <p:nvPicPr>
          <p:cNvPr id="2" name="Picture 1"/>
          <p:cNvPicPr>
            <a:picLocks noChangeAspect="1"/>
          </p:cNvPicPr>
          <p:nvPr/>
        </p:nvPicPr>
        <p:blipFill>
          <a:blip r:embed="rId3"/>
          <a:stretch>
            <a:fillRect/>
          </a:stretch>
        </p:blipFill>
        <p:spPr>
          <a:xfrm>
            <a:off x="9217025" y="3402330"/>
            <a:ext cx="1896110" cy="494030"/>
          </a:xfrm>
          <a:prstGeom prst="rect">
            <a:avLst/>
          </a:prstGeom>
        </p:spPr>
      </p:pic>
      <p:sp>
        <p:nvSpPr>
          <p:cNvPr id="3" name="Rectangles 2"/>
          <p:cNvSpPr/>
          <p:nvPr/>
        </p:nvSpPr>
        <p:spPr>
          <a:xfrm>
            <a:off x="8653145" y="3936365"/>
            <a:ext cx="1357630" cy="339725"/>
          </a:xfrm>
          <a:prstGeom prst="rect">
            <a:avLst/>
          </a:prstGeom>
          <a:ln>
            <a:solidFill>
              <a:srgbClr val="FF0000"/>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b="1">
              <a:solidFill>
                <a:srgbClr val="0070C0"/>
              </a:solidFill>
              <a:sym typeface="+mn-ea"/>
            </a:endParaRPr>
          </a:p>
        </p:txBody>
      </p:sp>
      <p:sp>
        <p:nvSpPr>
          <p:cNvPr id="4" name="Text Box 3"/>
          <p:cNvSpPr txBox="1"/>
          <p:nvPr/>
        </p:nvSpPr>
        <p:spPr>
          <a:xfrm>
            <a:off x="8373110" y="3984625"/>
            <a:ext cx="1924685" cy="253365"/>
          </a:xfrm>
          <a:prstGeom prst="rect">
            <a:avLst/>
          </a:prstGeom>
          <a:noFill/>
        </p:spPr>
        <p:txBody>
          <a:bodyPr wrap="square" rtlCol="0">
            <a:noAutofit/>
          </a:bodyPr>
          <a:p>
            <a:pPr algn="ctr">
              <a:buClrTx/>
              <a:buSzTx/>
              <a:buFontTx/>
            </a:pPr>
            <a:r>
              <a:rPr lang="zh-CN" altLang="en-US" sz="800">
                <a:solidFill>
                  <a:srgbClr val="FF0000"/>
                </a:solidFill>
              </a:rPr>
              <a:t>貴社</a:t>
            </a:r>
            <a:r>
              <a:rPr lang="ja-JP" altLang="en-US" sz="800">
                <a:solidFill>
                  <a:srgbClr val="FF0000"/>
                </a:solidFill>
              </a:rPr>
              <a:t>の</a:t>
            </a:r>
            <a:r>
              <a:rPr lang="zh-CN" altLang="en-US" sz="800">
                <a:solidFill>
                  <a:srgbClr val="FF0000"/>
                </a:solidFill>
              </a:rPr>
              <a:t>制御</a:t>
            </a:r>
            <a:r>
              <a:rPr lang="ja-JP" altLang="en-US" sz="800">
                <a:solidFill>
                  <a:srgbClr val="FF0000"/>
                </a:solidFill>
              </a:rPr>
              <a:t>モジュール</a:t>
            </a:r>
            <a:endParaRPr lang="ja-JP" altLang="en-US" sz="800">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buClrTx/>
              <a:buSzTx/>
              <a:buFontTx/>
            </a:pPr>
            <a:r>
              <a:rPr lang="en-US" altLang="zh-CN" sz="2000" dirty="0">
                <a:solidFill>
                  <a:srgbClr val="C22727"/>
                </a:solidFill>
                <a:latin typeface="Microsoft YaHei" panose="020B0503020204020204" charset="-122"/>
                <a:ea typeface="Microsoft YaHei" panose="020B0503020204020204" charset="-122"/>
                <a:cs typeface="Arial" panose="020B0604020202020204" pitchFamily="34" charset="0"/>
                <a:sym typeface="+mn-ea"/>
              </a:rPr>
              <a:t>Agenda</a:t>
            </a:r>
            <a:endParaRPr lang="en-US" altLang="zh-CN" sz="2000"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charset="-122"/>
                <a:ea typeface="Microsoft YaHei" panose="020B0503020204020204" charset="-122"/>
                <a:cs typeface="Arial" panose="020B0604020202020204" pitchFamily="34" charset="0"/>
                <a:sym typeface="Microsoft YaHei" panose="020B0503020204020204" charset="-122"/>
              </a:rPr>
              <a:t>Applying ChatGPT and Traditional Deep Learning in Robot Control</a:t>
            </a:r>
            <a:endParaRPr lang="en-US" sz="1600" dirty="0">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1905" y="1036955"/>
            <a:ext cx="12192000" cy="4991735"/>
          </a:xfrm>
          <a:prstGeom prst="rect">
            <a:avLst/>
          </a:prstGeom>
          <a:noFill/>
        </p:spPr>
        <p:txBody>
          <a:bodyPr wrap="square" rtlCol="0">
            <a:noAutofit/>
          </a:bodyPr>
          <a:p>
            <a:pPr marL="285750" indent="-285750">
              <a:buFont typeface="Wingdings" panose="05000000000000000000" charset="0"/>
              <a:buChar char="§"/>
            </a:pPr>
            <a:r>
              <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rPr>
              <a:t>背景</a:t>
            </a: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indent="0">
              <a:buFont typeface="Wingdings" panose="05000000000000000000" charset="0"/>
              <a:buNone/>
            </a:pPr>
            <a:endParaRPr lang="zh-CN" altLang="en-US" sz="2400">
              <a:latin typeface="Microsoft YaHei" panose="020B0503020204020204" charset="-122"/>
              <a:ea typeface="Microsoft YaHei" panose="020B0503020204020204" charset="-122"/>
              <a:cs typeface="Arial" panose="020B0604020202020204" pitchFamily="34" charset="0"/>
            </a:endParaRPr>
          </a:p>
          <a:p>
            <a:pPr marL="285750" indent="-285750" algn="l">
              <a:buClrTx/>
              <a:buSzTx/>
              <a:buFont typeface="Wingdings" panose="05000000000000000000" charset="0"/>
              <a:buChar char="§"/>
            </a:pPr>
            <a:r>
              <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rPr>
              <a:t>革新性</a:t>
            </a: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lgn="l">
              <a:buClrTx/>
              <a:buSzTx/>
              <a:buFont typeface="Wingdings" panose="05000000000000000000" charset="0"/>
              <a:buChar char="§"/>
            </a:pPr>
            <a:endParaRPr lang="zh-CN" altLang="en-US"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buFont typeface="Wingdings" panose="05000000000000000000" charset="0"/>
              <a:buChar char="§"/>
            </a:pPr>
            <a:r>
              <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sym typeface="+mn-ea"/>
              </a:rPr>
              <a:t>システム構成</a:t>
            </a: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buFont typeface="Wingdings" panose="05000000000000000000" charset="0"/>
              <a:buChar char="§"/>
            </a:pP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lgn="l">
              <a:buClrTx/>
              <a:buSzTx/>
              <a:buFont typeface="Wingdings" panose="05000000000000000000" charset="0"/>
              <a:buChar char="§"/>
            </a:pPr>
            <a:r>
              <a:rPr sz="2400">
                <a:solidFill>
                  <a:schemeClr val="tx1"/>
                </a:solidFill>
                <a:latin typeface="Microsoft YaHei" panose="020B0503020204020204" charset="-122"/>
                <a:ea typeface="Microsoft YaHei" panose="020B0503020204020204" charset="-122"/>
                <a:cs typeface="Arial" panose="020B0604020202020204" pitchFamily="34" charset="0"/>
              </a:rPr>
              <a:t>チーム分担</a:t>
            </a:r>
            <a:endParaRPr sz="2400">
              <a:solidFill>
                <a:schemeClr val="tx1"/>
              </a:solidFill>
              <a:latin typeface="Microsoft YaHei" panose="020B0503020204020204" charset="-122"/>
              <a:ea typeface="Microsoft YaHei" panose="020B0503020204020204" charset="-122"/>
              <a:cs typeface="Arial" panose="020B0604020202020204" pitchFamily="34" charset="0"/>
            </a:endParaRPr>
          </a:p>
          <a:p>
            <a:pPr marL="285750" indent="-285750" algn="l">
              <a:buClrTx/>
              <a:buSzTx/>
              <a:buFont typeface="Wingdings" panose="05000000000000000000" charset="0"/>
              <a:buChar char="§"/>
            </a:pP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lgn="l">
              <a:buClrTx/>
              <a:buSzTx/>
              <a:buFont typeface="Wingdings" panose="05000000000000000000" charset="0"/>
              <a:buChar char="§"/>
            </a:pPr>
            <a:r>
              <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志望動機</a:t>
            </a: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a:p>
            <a:pPr indent="0">
              <a:buFont typeface="Wingdings" panose="05000000000000000000" charset="0"/>
              <a:buNone/>
            </a:pP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buFont typeface="Wingdings" panose="05000000000000000000" charset="0"/>
              <a:buChar char="§"/>
            </a:pP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buFont typeface="Wingdings" panose="05000000000000000000" charset="0"/>
              <a:buChar char="§"/>
            </a:pPr>
            <a:endParaRPr sz="16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endParaRPr sz="16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p:txBody>
      </p:sp>
      <p:sp>
        <p:nvSpPr>
          <p:cNvPr id="11" name="Text Box 10"/>
          <p:cNvSpPr txBox="1"/>
          <p:nvPr/>
        </p:nvSpPr>
        <p:spPr>
          <a:xfrm>
            <a:off x="-1905" y="5954395"/>
            <a:ext cx="11777980" cy="368300"/>
          </a:xfrm>
          <a:prstGeom prst="rect">
            <a:avLst/>
          </a:prstGeom>
          <a:noFill/>
        </p:spPr>
        <p:txBody>
          <a:bodyPr wrap="square" rtlCol="0">
            <a:spAutoFit/>
          </a:bodyPr>
          <a:p>
            <a:r>
              <a:rPr lang="en-US" b="1"/>
              <a:t>                                                                                                                            </a:t>
            </a:r>
            <a:endParaRPr lang="en-US"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r>
              <a:rPr lang="ja-JP" altLang="en-US" sz="2000" dirty="0">
                <a:solidFill>
                  <a:schemeClr val="tx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チームの</a:t>
            </a:r>
            <a:r>
              <a:rPr lang="zh-CN" altLang="en-US" sz="2000" dirty="0">
                <a:solidFill>
                  <a:schemeClr val="tx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役割</a:t>
            </a:r>
            <a:r>
              <a:rPr lang="ja-JP" altLang="en-US" sz="2000" dirty="0">
                <a:solidFill>
                  <a:schemeClr val="tx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と</a:t>
            </a:r>
            <a:r>
              <a:rPr lang="zh-CN" altLang="en-US" sz="2000" dirty="0">
                <a:solidFill>
                  <a:schemeClr val="tx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担当</a:t>
            </a:r>
            <a:endParaRPr lang="zh-CN" altLang="en-US" sz="2000" dirty="0">
              <a:solidFill>
                <a:schemeClr val="tx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sp>
        <p:nvSpPr>
          <p:cNvPr id="11" name="Rectangles 10"/>
          <p:cNvSpPr/>
          <p:nvPr/>
        </p:nvSpPr>
        <p:spPr>
          <a:xfrm>
            <a:off x="5869305" y="753745"/>
            <a:ext cx="466090" cy="212090"/>
          </a:xfrm>
          <a:prstGeom prst="rect">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31" name="Down Arrow 30"/>
          <p:cNvSpPr/>
          <p:nvPr/>
        </p:nvSpPr>
        <p:spPr>
          <a:xfrm>
            <a:off x="6069330" y="980440"/>
            <a:ext cx="76200" cy="177165"/>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sp>
        <p:nvSpPr>
          <p:cNvPr id="39" name="Text Box 38"/>
          <p:cNvSpPr txBox="1"/>
          <p:nvPr/>
        </p:nvSpPr>
        <p:spPr>
          <a:xfrm>
            <a:off x="5696585" y="722630"/>
            <a:ext cx="789305" cy="210820"/>
          </a:xfrm>
          <a:prstGeom prst="rect">
            <a:avLst/>
          </a:prstGeom>
          <a:noFill/>
        </p:spPr>
        <p:txBody>
          <a:bodyPr wrap="square" rtlCol="0">
            <a:noAutofit/>
          </a:bodyPr>
          <a:p>
            <a:pPr algn="ctr"/>
            <a:r>
              <a:rPr lang="en-US" sz="1200" b="1"/>
              <a:t> Start</a:t>
            </a:r>
            <a:endParaRPr lang="en-US" sz="1200" b="1"/>
          </a:p>
        </p:txBody>
      </p:sp>
      <p:pic>
        <p:nvPicPr>
          <p:cNvPr id="9" name="Picture 8"/>
          <p:cNvPicPr>
            <a:picLocks noChangeAspect="1"/>
          </p:cNvPicPr>
          <p:nvPr/>
        </p:nvPicPr>
        <p:blipFill>
          <a:blip r:embed="rId1"/>
          <a:stretch>
            <a:fillRect/>
          </a:stretch>
        </p:blipFill>
        <p:spPr>
          <a:xfrm>
            <a:off x="1807845" y="722630"/>
            <a:ext cx="7818120" cy="3562350"/>
          </a:xfrm>
          <a:prstGeom prst="rect">
            <a:avLst/>
          </a:prstGeom>
        </p:spPr>
      </p:pic>
      <p:sp>
        <p:nvSpPr>
          <p:cNvPr id="37" name="Rectangles 36"/>
          <p:cNvSpPr/>
          <p:nvPr/>
        </p:nvSpPr>
        <p:spPr>
          <a:xfrm>
            <a:off x="5957570" y="4935220"/>
            <a:ext cx="1924050" cy="339725"/>
          </a:xfrm>
          <a:prstGeom prst="rect">
            <a:avLst/>
          </a:prstGeom>
          <a:ln>
            <a:solidFill>
              <a:srgbClr val="0070C0"/>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b="1">
              <a:solidFill>
                <a:srgbClr val="0070C0"/>
              </a:solidFill>
              <a:sym typeface="+mn-ea"/>
            </a:endParaRPr>
          </a:p>
        </p:txBody>
      </p:sp>
      <p:sp>
        <p:nvSpPr>
          <p:cNvPr id="44" name="Text Box 43"/>
          <p:cNvSpPr txBox="1"/>
          <p:nvPr/>
        </p:nvSpPr>
        <p:spPr>
          <a:xfrm>
            <a:off x="5956935" y="4947285"/>
            <a:ext cx="1924685" cy="347980"/>
          </a:xfrm>
          <a:prstGeom prst="rect">
            <a:avLst/>
          </a:prstGeom>
          <a:noFill/>
        </p:spPr>
        <p:txBody>
          <a:bodyPr wrap="square" rtlCol="0">
            <a:noAutofit/>
          </a:bodyPr>
          <a:p>
            <a:pPr algn="ctr">
              <a:buClrTx/>
              <a:buSzTx/>
              <a:buFontTx/>
            </a:pPr>
            <a:r>
              <a:rPr lang="en-US" sz="800" b="1">
                <a:solidFill>
                  <a:schemeClr val="accent1"/>
                </a:solidFill>
                <a:sym typeface="+mn-ea"/>
              </a:rPr>
              <a:t>Camera recognizes objects and locates them </a:t>
            </a:r>
            <a:endParaRPr lang="en-US" sz="800">
              <a:solidFill>
                <a:schemeClr val="accent1"/>
              </a:solidFill>
            </a:endParaRPr>
          </a:p>
          <a:p>
            <a:pPr algn="ctr">
              <a:buClrTx/>
              <a:buSzTx/>
              <a:buFontTx/>
            </a:pPr>
            <a:endParaRPr lang="en-US" sz="800">
              <a:solidFill>
                <a:schemeClr val="accent1"/>
              </a:solidFill>
            </a:endParaRPr>
          </a:p>
        </p:txBody>
      </p:sp>
      <p:sp>
        <p:nvSpPr>
          <p:cNvPr id="55" name="Diamond 54"/>
          <p:cNvSpPr/>
          <p:nvPr/>
        </p:nvSpPr>
        <p:spPr>
          <a:xfrm>
            <a:off x="5978525" y="5476240"/>
            <a:ext cx="1886585" cy="461645"/>
          </a:xfrm>
          <a:prstGeom prst="diamond">
            <a:avLst/>
          </a:prstGeom>
          <a:ln>
            <a:solidFill>
              <a:schemeClr val="accent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cxnSp>
        <p:nvCxnSpPr>
          <p:cNvPr id="69" name="Elbow Connector 68"/>
          <p:cNvCxnSpPr/>
          <p:nvPr/>
        </p:nvCxnSpPr>
        <p:spPr>
          <a:xfrm rot="16200000">
            <a:off x="7666355" y="5394325"/>
            <a:ext cx="588645" cy="16510"/>
          </a:xfrm>
          <a:prstGeom prst="bentConnector4">
            <a:avLst>
              <a:gd name="adj1" fmla="val -2211"/>
              <a:gd name="adj2" fmla="val 3186538"/>
            </a:avLst>
          </a:prstGeom>
          <a:ln>
            <a:tailEnd type="arrow"/>
          </a:ln>
        </p:spPr>
        <p:style>
          <a:lnRef idx="2">
            <a:schemeClr val="accent1"/>
          </a:lnRef>
          <a:fillRef idx="0">
            <a:srgbClr val="FFFFFF"/>
          </a:fillRef>
          <a:effectRef idx="0">
            <a:srgbClr val="FFFFFF"/>
          </a:effectRef>
          <a:fontRef idx="minor">
            <a:schemeClr val="tx1"/>
          </a:fontRef>
        </p:style>
      </p:cxnSp>
      <p:sp>
        <p:nvSpPr>
          <p:cNvPr id="77" name="Rectangles 76"/>
          <p:cNvSpPr/>
          <p:nvPr/>
        </p:nvSpPr>
        <p:spPr>
          <a:xfrm>
            <a:off x="6485890" y="4399280"/>
            <a:ext cx="898525" cy="339725"/>
          </a:xfrm>
          <a:prstGeom prst="rect">
            <a:avLst/>
          </a:prstGeom>
          <a:ln>
            <a:solidFill>
              <a:srgbClr val="0070C0"/>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b="1">
              <a:solidFill>
                <a:srgbClr val="0070C0"/>
              </a:solidFill>
              <a:sym typeface="+mn-ea"/>
            </a:endParaRPr>
          </a:p>
        </p:txBody>
      </p:sp>
      <p:sp>
        <p:nvSpPr>
          <p:cNvPr id="78" name="Text Box 77"/>
          <p:cNvSpPr txBox="1"/>
          <p:nvPr/>
        </p:nvSpPr>
        <p:spPr>
          <a:xfrm>
            <a:off x="6485890" y="4429760"/>
            <a:ext cx="898525" cy="285115"/>
          </a:xfrm>
          <a:prstGeom prst="rect">
            <a:avLst/>
          </a:prstGeom>
          <a:noFill/>
        </p:spPr>
        <p:txBody>
          <a:bodyPr wrap="square" rtlCol="0">
            <a:noAutofit/>
          </a:bodyPr>
          <a:p>
            <a:pPr algn="ctr">
              <a:buClrTx/>
              <a:buSzTx/>
              <a:buFontTx/>
            </a:pPr>
            <a:r>
              <a:rPr lang="en-US" sz="1200" b="1">
                <a:solidFill>
                  <a:schemeClr val="accent1"/>
                </a:solidFill>
              </a:rPr>
              <a:t>YOLO</a:t>
            </a:r>
            <a:endParaRPr lang="en-US" sz="1200">
              <a:solidFill>
                <a:schemeClr val="accent1"/>
              </a:solidFill>
            </a:endParaRPr>
          </a:p>
          <a:p>
            <a:pPr algn="ctr">
              <a:buClrTx/>
              <a:buSzTx/>
              <a:buFontTx/>
            </a:pPr>
            <a:endParaRPr lang="en-US" sz="1200">
              <a:solidFill>
                <a:schemeClr val="accent1"/>
              </a:solidFill>
            </a:endParaRPr>
          </a:p>
        </p:txBody>
      </p:sp>
      <p:pic>
        <p:nvPicPr>
          <p:cNvPr id="80" name="Picture 79"/>
          <p:cNvPicPr>
            <a:picLocks noChangeAspect="1"/>
          </p:cNvPicPr>
          <p:nvPr/>
        </p:nvPicPr>
        <p:blipFill>
          <a:blip r:embed="rId2"/>
          <a:stretch>
            <a:fillRect/>
          </a:stretch>
        </p:blipFill>
        <p:spPr>
          <a:xfrm flipH="1">
            <a:off x="6863715" y="5303520"/>
            <a:ext cx="106680" cy="152400"/>
          </a:xfrm>
          <a:prstGeom prst="rect">
            <a:avLst/>
          </a:prstGeom>
        </p:spPr>
      </p:pic>
      <p:pic>
        <p:nvPicPr>
          <p:cNvPr id="81" name="Picture 80"/>
          <p:cNvPicPr>
            <a:picLocks noChangeAspect="1"/>
          </p:cNvPicPr>
          <p:nvPr/>
        </p:nvPicPr>
        <p:blipFill>
          <a:blip r:embed="rId2"/>
          <a:stretch>
            <a:fillRect/>
          </a:stretch>
        </p:blipFill>
        <p:spPr>
          <a:xfrm flipH="1">
            <a:off x="6863715" y="4218305"/>
            <a:ext cx="106680" cy="152400"/>
          </a:xfrm>
          <a:prstGeom prst="rect">
            <a:avLst/>
          </a:prstGeom>
        </p:spPr>
      </p:pic>
      <p:pic>
        <p:nvPicPr>
          <p:cNvPr id="82" name="Picture 81"/>
          <p:cNvPicPr>
            <a:picLocks noChangeAspect="1"/>
          </p:cNvPicPr>
          <p:nvPr/>
        </p:nvPicPr>
        <p:blipFill>
          <a:blip r:embed="rId2"/>
          <a:stretch>
            <a:fillRect/>
          </a:stretch>
        </p:blipFill>
        <p:spPr>
          <a:xfrm flipH="1">
            <a:off x="6863715" y="4760595"/>
            <a:ext cx="106680" cy="152400"/>
          </a:xfrm>
          <a:prstGeom prst="rect">
            <a:avLst/>
          </a:prstGeom>
        </p:spPr>
      </p:pic>
      <p:sp>
        <p:nvSpPr>
          <p:cNvPr id="83" name="Text Box 82"/>
          <p:cNvSpPr txBox="1"/>
          <p:nvPr/>
        </p:nvSpPr>
        <p:spPr>
          <a:xfrm>
            <a:off x="6184900" y="5600065"/>
            <a:ext cx="1463675" cy="213995"/>
          </a:xfrm>
          <a:prstGeom prst="rect">
            <a:avLst/>
          </a:prstGeom>
          <a:noFill/>
        </p:spPr>
        <p:txBody>
          <a:bodyPr wrap="square" rtlCol="0">
            <a:spAutoFit/>
          </a:bodyPr>
          <a:p>
            <a:r>
              <a:rPr lang="en-US" sz="800" b="1">
                <a:solidFill>
                  <a:schemeClr val="accent1"/>
                </a:solidFill>
                <a:sym typeface="+mn-ea"/>
              </a:rPr>
              <a:t>Robotic arm performs tasks</a:t>
            </a:r>
            <a:endParaRPr lang="en-US" sz="800" b="1">
              <a:solidFill>
                <a:schemeClr val="accent1"/>
              </a:solidFill>
            </a:endParaRPr>
          </a:p>
        </p:txBody>
      </p:sp>
      <p:sp>
        <p:nvSpPr>
          <p:cNvPr id="85" name="Text Box 84"/>
          <p:cNvSpPr txBox="1"/>
          <p:nvPr/>
        </p:nvSpPr>
        <p:spPr>
          <a:xfrm>
            <a:off x="6736080" y="6162040"/>
            <a:ext cx="375920" cy="213995"/>
          </a:xfrm>
          <a:prstGeom prst="rect">
            <a:avLst/>
          </a:prstGeom>
          <a:noFill/>
          <a:ln>
            <a:solidFill>
              <a:schemeClr val="accent1"/>
            </a:solidFill>
          </a:ln>
        </p:spPr>
        <p:txBody>
          <a:bodyPr wrap="square" rtlCol="0">
            <a:spAutoFit/>
          </a:bodyPr>
          <a:p>
            <a:r>
              <a:rPr lang="en-US" sz="800" b="1">
                <a:solidFill>
                  <a:schemeClr val="accent1"/>
                </a:solidFill>
                <a:sym typeface="+mn-ea"/>
              </a:rPr>
              <a:t>E</a:t>
            </a:r>
            <a:r>
              <a:rPr lang="en-US" sz="800" b="1">
                <a:solidFill>
                  <a:schemeClr val="accent1"/>
                </a:solidFill>
                <a:sym typeface="+mn-ea"/>
              </a:rPr>
              <a:t>nd</a:t>
            </a:r>
            <a:endParaRPr lang="en-US" sz="800" b="1">
              <a:solidFill>
                <a:schemeClr val="accent1"/>
              </a:solidFill>
              <a:sym typeface="+mn-ea"/>
            </a:endParaRPr>
          </a:p>
        </p:txBody>
      </p:sp>
      <p:pic>
        <p:nvPicPr>
          <p:cNvPr id="86" name="Picture 85"/>
          <p:cNvPicPr>
            <a:picLocks noChangeAspect="1"/>
          </p:cNvPicPr>
          <p:nvPr/>
        </p:nvPicPr>
        <p:blipFill>
          <a:blip r:embed="rId2"/>
          <a:stretch>
            <a:fillRect/>
          </a:stretch>
        </p:blipFill>
        <p:spPr>
          <a:xfrm flipH="1">
            <a:off x="6862445" y="5964555"/>
            <a:ext cx="106680" cy="152400"/>
          </a:xfrm>
          <a:prstGeom prst="rect">
            <a:avLst/>
          </a:prstGeom>
        </p:spPr>
      </p:pic>
      <p:sp>
        <p:nvSpPr>
          <p:cNvPr id="2" name="Rectangles 1"/>
          <p:cNvSpPr/>
          <p:nvPr/>
        </p:nvSpPr>
        <p:spPr>
          <a:xfrm>
            <a:off x="1956435" y="854075"/>
            <a:ext cx="2203450" cy="147447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 name="Rectangles 2"/>
          <p:cNvSpPr/>
          <p:nvPr/>
        </p:nvSpPr>
        <p:spPr>
          <a:xfrm>
            <a:off x="6583045" y="933450"/>
            <a:ext cx="2494915" cy="160972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4" name="Rectangles 3"/>
          <p:cNvSpPr/>
          <p:nvPr/>
        </p:nvSpPr>
        <p:spPr>
          <a:xfrm>
            <a:off x="5773420" y="3745865"/>
            <a:ext cx="2838450" cy="278828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6" name="Up Arrow 5"/>
          <p:cNvSpPr/>
          <p:nvPr/>
        </p:nvSpPr>
        <p:spPr>
          <a:xfrm rot="3120000">
            <a:off x="1510030" y="2286635"/>
            <a:ext cx="280670" cy="557530"/>
          </a:xfrm>
          <a:prstGeom prst="upArrow">
            <a:avLst/>
          </a:prstGeom>
          <a:ln>
            <a:solidFill>
              <a:srgbClr val="C0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8" name="Text Box 7"/>
          <p:cNvSpPr txBox="1"/>
          <p:nvPr/>
        </p:nvSpPr>
        <p:spPr>
          <a:xfrm>
            <a:off x="89535" y="2847340"/>
            <a:ext cx="1574800" cy="1198880"/>
          </a:xfrm>
          <a:prstGeom prst="rect">
            <a:avLst/>
          </a:prstGeom>
          <a:noFill/>
        </p:spPr>
        <p:txBody>
          <a:bodyPr wrap="square" rtlCol="0">
            <a:spAutoFit/>
          </a:bodyPr>
          <a:p>
            <a:pPr algn="ctr">
              <a:buClrTx/>
              <a:buSzTx/>
              <a:buFontTx/>
            </a:pPr>
            <a:r>
              <a:rPr lang="zh-CN" altLang="en-US" sz="1200" b="1">
                <a:solidFill>
                  <a:srgbClr val="FF0000"/>
                </a:solidFill>
              </a:rPr>
              <a:t>孙妍</a:t>
            </a:r>
            <a:endParaRPr lang="zh-CN" altLang="en-US" sz="1200" b="1">
              <a:solidFill>
                <a:srgbClr val="FF0000"/>
              </a:solidFill>
            </a:endParaRPr>
          </a:p>
          <a:p>
            <a:pPr algn="ctr">
              <a:buClrTx/>
              <a:buSzTx/>
              <a:buFontTx/>
            </a:pPr>
            <a:r>
              <a:rPr lang="zh-CN" altLang="en-US" sz="1200" b="1">
                <a:solidFill>
                  <a:srgbClr val="FF0000"/>
                </a:solidFill>
              </a:rPr>
              <a:t>SUNYAN</a:t>
            </a:r>
            <a:endParaRPr lang="zh-CN" altLang="en-US" sz="1200" b="1">
              <a:solidFill>
                <a:srgbClr val="FF0000"/>
              </a:solidFill>
            </a:endParaRPr>
          </a:p>
          <a:p>
            <a:pPr algn="ctr">
              <a:buClrTx/>
              <a:buSzTx/>
              <a:buFontTx/>
            </a:pPr>
            <a:endParaRPr lang="zh-CN" altLang="en-US" sz="1200" b="1">
              <a:solidFill>
                <a:srgbClr val="FF0000"/>
              </a:solidFill>
            </a:endParaRPr>
          </a:p>
          <a:p>
            <a:pPr algn="ctr">
              <a:buClrTx/>
              <a:buSzTx/>
              <a:buFontTx/>
            </a:pPr>
            <a:r>
              <a:rPr lang="zh-CN" altLang="en-US" sz="1200" b="1">
                <a:solidFill>
                  <a:srgbClr val="FF0000"/>
                </a:solidFill>
              </a:rPr>
              <a:t>丸山晴树</a:t>
            </a:r>
            <a:endParaRPr lang="zh-CN" altLang="en-US" sz="1200" b="1">
              <a:solidFill>
                <a:srgbClr val="FF0000"/>
              </a:solidFill>
            </a:endParaRPr>
          </a:p>
          <a:p>
            <a:pPr algn="ctr">
              <a:buClrTx/>
              <a:buSzTx/>
              <a:buFontTx/>
            </a:pPr>
            <a:r>
              <a:rPr lang="zh-CN" altLang="en-US" sz="1200" b="1">
                <a:solidFill>
                  <a:srgbClr val="FF0000"/>
                </a:solidFill>
              </a:rPr>
              <a:t> Maruyama</a:t>
            </a:r>
            <a:endParaRPr lang="zh-CN" altLang="en-US" sz="1200" b="1">
              <a:solidFill>
                <a:srgbClr val="FF0000"/>
              </a:solidFill>
            </a:endParaRPr>
          </a:p>
          <a:p>
            <a:pPr algn="ctr">
              <a:buClrTx/>
              <a:buSzTx/>
              <a:buFontTx/>
            </a:pPr>
            <a:r>
              <a:rPr lang="zh-CN" altLang="en-US" sz="1200" b="1">
                <a:solidFill>
                  <a:srgbClr val="FF0000"/>
                </a:solidFill>
                <a:sym typeface="+mn-ea"/>
              </a:rPr>
              <a:t>Haruki</a:t>
            </a:r>
            <a:endParaRPr lang="zh-CN" altLang="en-US" sz="1200" b="1">
              <a:solidFill>
                <a:srgbClr val="FF0000"/>
              </a:solidFill>
            </a:endParaRPr>
          </a:p>
        </p:txBody>
      </p:sp>
      <p:sp>
        <p:nvSpPr>
          <p:cNvPr id="12" name="Up Arrow 11"/>
          <p:cNvSpPr/>
          <p:nvPr/>
        </p:nvSpPr>
        <p:spPr>
          <a:xfrm rot="17520000">
            <a:off x="9345930" y="2239010"/>
            <a:ext cx="280670" cy="557530"/>
          </a:xfrm>
          <a:prstGeom prst="upArrow">
            <a:avLst/>
          </a:prstGeom>
          <a:ln>
            <a:solidFill>
              <a:srgbClr val="C0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3" name="Text Box 12"/>
          <p:cNvSpPr txBox="1"/>
          <p:nvPr/>
        </p:nvSpPr>
        <p:spPr>
          <a:xfrm>
            <a:off x="9175115" y="2752090"/>
            <a:ext cx="1535430" cy="460375"/>
          </a:xfrm>
          <a:prstGeom prst="rect">
            <a:avLst/>
          </a:prstGeom>
          <a:noFill/>
        </p:spPr>
        <p:txBody>
          <a:bodyPr wrap="square" rtlCol="0">
            <a:spAutoFit/>
          </a:bodyPr>
          <a:p>
            <a:pPr algn="ctr"/>
            <a:r>
              <a:rPr lang="zh-CN" altLang="en-US" sz="1200" b="1">
                <a:solidFill>
                  <a:srgbClr val="FF0000"/>
                </a:solidFill>
              </a:rPr>
              <a:t>孫</a:t>
            </a:r>
            <a:r>
              <a:rPr lang="en-US" altLang="zh-CN" sz="1200" b="1">
                <a:solidFill>
                  <a:srgbClr val="FF0000"/>
                </a:solidFill>
              </a:rPr>
              <a:t> </a:t>
            </a:r>
            <a:r>
              <a:rPr lang="zh-CN" altLang="en-US" sz="1200" b="1">
                <a:solidFill>
                  <a:srgbClr val="FF0000"/>
                </a:solidFill>
              </a:rPr>
              <a:t>羽杉</a:t>
            </a:r>
            <a:endParaRPr lang="zh-CN" altLang="en-US" sz="1200" b="1">
              <a:solidFill>
                <a:srgbClr val="FF0000"/>
              </a:solidFill>
            </a:endParaRPr>
          </a:p>
          <a:p>
            <a:pPr algn="ctr"/>
            <a:r>
              <a:rPr lang="en-US" altLang="zh-CN" sz="1200" b="1">
                <a:solidFill>
                  <a:srgbClr val="FF0000"/>
                </a:solidFill>
              </a:rPr>
              <a:t>SUN YUSHAN</a:t>
            </a:r>
            <a:endParaRPr lang="en-US" altLang="zh-CN" sz="1200" b="1">
              <a:solidFill>
                <a:srgbClr val="FF0000"/>
              </a:solidFill>
            </a:endParaRPr>
          </a:p>
        </p:txBody>
      </p:sp>
      <p:sp>
        <p:nvSpPr>
          <p:cNvPr id="15" name="Up Arrow 14"/>
          <p:cNvSpPr/>
          <p:nvPr/>
        </p:nvSpPr>
        <p:spPr>
          <a:xfrm rot="15060000">
            <a:off x="9246870" y="4606290"/>
            <a:ext cx="280670" cy="557530"/>
          </a:xfrm>
          <a:prstGeom prst="upArrow">
            <a:avLst/>
          </a:prstGeom>
          <a:ln>
            <a:solidFill>
              <a:srgbClr val="C0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Text Box 16"/>
          <p:cNvSpPr txBox="1"/>
          <p:nvPr/>
        </p:nvSpPr>
        <p:spPr>
          <a:xfrm>
            <a:off x="9625965" y="4128770"/>
            <a:ext cx="1535430" cy="1198880"/>
          </a:xfrm>
          <a:prstGeom prst="rect">
            <a:avLst/>
          </a:prstGeom>
          <a:noFill/>
        </p:spPr>
        <p:txBody>
          <a:bodyPr wrap="square" rtlCol="0">
            <a:spAutoFit/>
          </a:bodyPr>
          <a:p>
            <a:pPr algn="ctr"/>
            <a:endParaRPr lang="zh-CN" altLang="en-US" sz="1200" b="1">
              <a:solidFill>
                <a:srgbClr val="FF0000"/>
              </a:solidFill>
            </a:endParaRPr>
          </a:p>
          <a:p>
            <a:pPr algn="ctr"/>
            <a:r>
              <a:rPr lang="zh-CN" altLang="en-US" sz="1200" b="1">
                <a:solidFill>
                  <a:srgbClr val="FF0000"/>
                </a:solidFill>
              </a:rPr>
              <a:t>孫</a:t>
            </a:r>
            <a:r>
              <a:rPr lang="en-US" altLang="zh-CN" sz="1200" b="1">
                <a:solidFill>
                  <a:srgbClr val="FF0000"/>
                </a:solidFill>
              </a:rPr>
              <a:t> </a:t>
            </a:r>
            <a:r>
              <a:rPr lang="zh-CN" altLang="en-US" sz="1200" b="1">
                <a:solidFill>
                  <a:srgbClr val="FF0000"/>
                </a:solidFill>
              </a:rPr>
              <a:t>羽杉</a:t>
            </a:r>
            <a:endParaRPr lang="zh-CN" altLang="en-US" sz="1200" b="1">
              <a:solidFill>
                <a:srgbClr val="FF0000"/>
              </a:solidFill>
            </a:endParaRPr>
          </a:p>
          <a:p>
            <a:pPr algn="ctr"/>
            <a:r>
              <a:rPr lang="en-US" altLang="zh-CN" sz="1200" b="1">
                <a:solidFill>
                  <a:srgbClr val="FF0000"/>
                </a:solidFill>
              </a:rPr>
              <a:t>SUN YUSHAN</a:t>
            </a:r>
            <a:endParaRPr lang="en-US" altLang="zh-CN" sz="1200" b="1">
              <a:solidFill>
                <a:srgbClr val="FF0000"/>
              </a:solidFill>
            </a:endParaRPr>
          </a:p>
          <a:p>
            <a:pPr algn="ctr"/>
            <a:endParaRPr lang="en-US" altLang="zh-CN" sz="1200" b="1">
              <a:solidFill>
                <a:srgbClr val="FF0000"/>
              </a:solidFill>
            </a:endParaRPr>
          </a:p>
          <a:p>
            <a:pPr algn="ctr"/>
            <a:r>
              <a:rPr lang="zh-CN" altLang="en-US" sz="1200" b="1">
                <a:solidFill>
                  <a:srgbClr val="FF0000"/>
                </a:solidFill>
              </a:rPr>
              <a:t>李</a:t>
            </a:r>
            <a:r>
              <a:rPr lang="en-US" altLang="zh-CN" sz="1200" b="1">
                <a:solidFill>
                  <a:srgbClr val="FF0000"/>
                </a:solidFill>
              </a:rPr>
              <a:t> </a:t>
            </a:r>
            <a:r>
              <a:rPr lang="zh-CN" altLang="en-US" sz="1200" b="1">
                <a:solidFill>
                  <a:srgbClr val="FF0000"/>
                </a:solidFill>
              </a:rPr>
              <a:t>天</a:t>
            </a:r>
            <a:r>
              <a:rPr lang="zh-CN" altLang="en-US" sz="1200" b="1">
                <a:solidFill>
                  <a:srgbClr val="FF0000"/>
                </a:solidFill>
              </a:rPr>
              <a:t>洋</a:t>
            </a:r>
            <a:endParaRPr lang="zh-CN" altLang="en-US" sz="1200" b="1">
              <a:solidFill>
                <a:srgbClr val="FF0000"/>
              </a:solidFill>
            </a:endParaRPr>
          </a:p>
          <a:p>
            <a:pPr algn="ctr"/>
            <a:r>
              <a:rPr lang="en-US" altLang="zh-CN" sz="1200" b="1">
                <a:solidFill>
                  <a:srgbClr val="FF0000"/>
                </a:solidFill>
              </a:rPr>
              <a:t>LI TIANYANG</a:t>
            </a:r>
            <a:endParaRPr lang="en-US" altLang="zh-CN" sz="1200" b="1">
              <a:solidFill>
                <a:srgbClr val="FF0000"/>
              </a:solidFill>
            </a:endParaRPr>
          </a:p>
        </p:txBody>
      </p:sp>
      <p:sp>
        <p:nvSpPr>
          <p:cNvPr id="18" name="Text Box 17"/>
          <p:cNvSpPr txBox="1"/>
          <p:nvPr/>
        </p:nvSpPr>
        <p:spPr>
          <a:xfrm>
            <a:off x="911225" y="5600065"/>
            <a:ext cx="4064000" cy="737235"/>
          </a:xfrm>
          <a:prstGeom prst="rect">
            <a:avLst/>
          </a:prstGeom>
          <a:noFill/>
        </p:spPr>
        <p:txBody>
          <a:bodyPr wrap="square" rtlCol="0">
            <a:spAutoFit/>
          </a:bodyPr>
          <a:p>
            <a:r>
              <a:rPr lang="zh-CN" altLang="en-US" sz="1200"/>
              <a:t>本</a:t>
            </a:r>
            <a:r>
              <a:rPr lang="ja-JP" altLang="en-US" sz="1200"/>
              <a:t>システムの</a:t>
            </a:r>
            <a:r>
              <a:rPr lang="zh-CN" altLang="en-US" sz="1200"/>
              <a:t>基本構成</a:t>
            </a:r>
            <a:r>
              <a:rPr lang="ja-JP" altLang="en-US" sz="1200"/>
              <a:t>は</a:t>
            </a:r>
            <a:r>
              <a:rPr lang="zh-CN" altLang="en-US" sz="1200"/>
              <a:t>杭星辰</a:t>
            </a:r>
            <a:r>
              <a:rPr lang="ja-JP" altLang="en-US" sz="1200"/>
              <a:t>が</a:t>
            </a:r>
            <a:r>
              <a:rPr lang="zh-CN" altLang="en-US" sz="1200"/>
              <a:t>設計</a:t>
            </a:r>
            <a:r>
              <a:rPr lang="ja-JP" altLang="en-US" sz="1200"/>
              <a:t>し</a:t>
            </a:r>
            <a:r>
              <a:rPr lang="zh-CN" altLang="en-US" sz="1200"/>
              <a:t>、赤字</a:t>
            </a:r>
            <a:r>
              <a:rPr lang="ja-JP" altLang="en-US" sz="1200"/>
              <a:t>で</a:t>
            </a:r>
            <a:r>
              <a:rPr lang="zh-CN" altLang="en-US" sz="1200"/>
              <a:t>示</a:t>
            </a:r>
            <a:r>
              <a:rPr lang="ja-JP" altLang="en-US" sz="1200"/>
              <a:t>されたメンバーが</a:t>
            </a:r>
            <a:r>
              <a:rPr lang="zh-CN" altLang="en-US" sz="1200"/>
              <a:t>主要</a:t>
            </a:r>
            <a:r>
              <a:rPr lang="ja-JP" altLang="en-US" sz="1200"/>
              <a:t>な</a:t>
            </a:r>
            <a:r>
              <a:rPr lang="zh-CN" altLang="en-US" sz="1200"/>
              <a:t>機能</a:t>
            </a:r>
            <a:r>
              <a:rPr lang="ja-JP" altLang="en-US" sz="1200"/>
              <a:t>を</a:t>
            </a:r>
            <a:r>
              <a:rPr lang="zh-CN" altLang="en-US" sz="1200"/>
              <a:t>実装</a:t>
            </a:r>
            <a:r>
              <a:rPr lang="ja-JP" altLang="en-US" sz="1200"/>
              <a:t>し</a:t>
            </a:r>
            <a:r>
              <a:rPr lang="zh-CN" altLang="en-US" sz="1200"/>
              <a:t>、</a:t>
            </a:r>
            <a:r>
              <a:rPr lang="ja-JP" altLang="en-US" sz="1200"/>
              <a:t>チームで</a:t>
            </a:r>
            <a:r>
              <a:rPr lang="zh-CN" altLang="en-US" sz="1200"/>
              <a:t>協力</a:t>
            </a:r>
            <a:r>
              <a:rPr lang="ja-JP" altLang="en-US" sz="1200"/>
              <a:t>して</a:t>
            </a:r>
            <a:r>
              <a:rPr lang="zh-CN" altLang="en-US" sz="1200"/>
              <a:t>全体</a:t>
            </a:r>
            <a:r>
              <a:rPr lang="ja-JP" altLang="en-US" sz="1200"/>
              <a:t>を</a:t>
            </a:r>
            <a:r>
              <a:rPr lang="zh-CN" altLang="en-US" sz="1200"/>
              <a:t>完成</a:t>
            </a:r>
            <a:r>
              <a:rPr lang="ja-JP" altLang="en-US" sz="1200"/>
              <a:t>させました</a:t>
            </a:r>
            <a:r>
              <a:rPr lang="zh-CN" altLang="en-US"/>
              <a:t>。</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buClrTx/>
              <a:buSzTx/>
              <a:buFontTx/>
            </a:pPr>
            <a:r>
              <a:rPr lang="en-US" altLang="zh-CN" sz="2000" dirty="0">
                <a:solidFill>
                  <a:srgbClr val="C22727"/>
                </a:solidFill>
                <a:latin typeface="Microsoft YaHei" panose="020B0503020204020204" charset="-122"/>
                <a:ea typeface="Microsoft YaHei" panose="020B0503020204020204" charset="-122"/>
                <a:cs typeface="Arial" panose="020B0604020202020204" pitchFamily="34" charset="0"/>
                <a:sym typeface="+mn-ea"/>
              </a:rPr>
              <a:t>Agenda</a:t>
            </a:r>
            <a:endParaRPr lang="en-US" altLang="zh-CN" sz="2000"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charset="-122"/>
                <a:ea typeface="Microsoft YaHei" panose="020B0503020204020204" charset="-122"/>
                <a:cs typeface="Arial" panose="020B0604020202020204" pitchFamily="34" charset="0"/>
                <a:sym typeface="Microsoft YaHei" panose="020B0503020204020204" charset="-122"/>
              </a:rPr>
              <a:t>Applying ChatGPT and Traditional Deep Learning in Robot Control</a:t>
            </a:r>
            <a:endParaRPr lang="en-US" sz="1600" dirty="0">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1905" y="1036955"/>
            <a:ext cx="12192000" cy="4991735"/>
          </a:xfrm>
          <a:prstGeom prst="rect">
            <a:avLst/>
          </a:prstGeom>
          <a:noFill/>
        </p:spPr>
        <p:txBody>
          <a:bodyPr wrap="square" rtlCol="0">
            <a:noAutofit/>
          </a:bodyPr>
          <a:p>
            <a:pPr marL="285750" indent="-285750">
              <a:buFont typeface="Wingdings" panose="05000000000000000000" charset="0"/>
              <a:buChar char="§"/>
            </a:pPr>
            <a:r>
              <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rPr>
              <a:t>背景</a:t>
            </a: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indent="0">
              <a:buFont typeface="Wingdings" panose="05000000000000000000" charset="0"/>
              <a:buNone/>
            </a:pPr>
            <a:endParaRPr lang="zh-CN" altLang="en-US" sz="2400">
              <a:latin typeface="Microsoft YaHei" panose="020B0503020204020204" charset="-122"/>
              <a:ea typeface="Microsoft YaHei" panose="020B0503020204020204" charset="-122"/>
              <a:cs typeface="Arial" panose="020B0604020202020204" pitchFamily="34" charset="0"/>
            </a:endParaRPr>
          </a:p>
          <a:p>
            <a:pPr marL="285750" indent="-285750" algn="l">
              <a:buClrTx/>
              <a:buSzTx/>
              <a:buFont typeface="Wingdings" panose="05000000000000000000" charset="0"/>
              <a:buChar char="§"/>
            </a:pPr>
            <a:r>
              <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rPr>
              <a:t>革新性</a:t>
            </a: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lgn="l">
              <a:buClrTx/>
              <a:buSzTx/>
              <a:buFont typeface="Wingdings" panose="05000000000000000000" charset="0"/>
              <a:buChar char="§"/>
            </a:pPr>
            <a:endParaRPr lang="zh-CN" altLang="en-US"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buFont typeface="Wingdings" panose="05000000000000000000" charset="0"/>
              <a:buChar char="§"/>
            </a:pPr>
            <a:r>
              <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sym typeface="+mn-ea"/>
              </a:rPr>
              <a:t>システム構成</a:t>
            </a: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buFont typeface="Wingdings" panose="05000000000000000000" charset="0"/>
              <a:buChar char="§"/>
            </a:pP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lgn="l">
              <a:buClrTx/>
              <a:buSzTx/>
              <a:buFont typeface="Wingdings" panose="05000000000000000000" charset="0"/>
              <a:buChar char="§"/>
            </a:pPr>
            <a:r>
              <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rPr>
              <a:t>チーム分担</a:t>
            </a: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indent="0">
              <a:buFont typeface="Wingdings" panose="05000000000000000000" charset="0"/>
              <a:buNone/>
            </a:pPr>
            <a:endParaRPr lang="zh-CN" altLang="en-US"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buFont typeface="Wingdings" panose="05000000000000000000" charset="0"/>
              <a:buChar char="§"/>
            </a:pPr>
            <a:r>
              <a:rPr lang="zh-CN" altLang="en-US" sz="2400" dirty="0">
                <a:latin typeface="Microsoft YaHei" panose="020B0503020204020204" charset="-122"/>
                <a:ea typeface="Microsoft YaHei" panose="020B0503020204020204" charset="-122"/>
                <a:cs typeface="Arial" panose="020B0604020202020204" pitchFamily="34" charset="0"/>
                <a:sym typeface="Microsoft YaHei" panose="020B0503020204020204" charset="-122"/>
              </a:rPr>
              <a:t>志望動機</a:t>
            </a:r>
            <a:endParaRPr lang="zh-CN" altLang="en-US" sz="2400" dirty="0">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a:p>
            <a:pPr indent="0">
              <a:buFont typeface="Wingdings" panose="05000000000000000000" charset="0"/>
              <a:buNone/>
            </a:pP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buFont typeface="Wingdings" panose="05000000000000000000" charset="0"/>
              <a:buChar char="§"/>
            </a:pP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buFont typeface="Wingdings" panose="05000000000000000000" charset="0"/>
              <a:buChar char="§"/>
            </a:pPr>
            <a:endParaRPr sz="16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endParaRPr sz="16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p:txBody>
      </p:sp>
      <p:sp>
        <p:nvSpPr>
          <p:cNvPr id="11" name="Text Box 10"/>
          <p:cNvSpPr txBox="1"/>
          <p:nvPr/>
        </p:nvSpPr>
        <p:spPr>
          <a:xfrm>
            <a:off x="-1905" y="5954395"/>
            <a:ext cx="11777980" cy="368300"/>
          </a:xfrm>
          <a:prstGeom prst="rect">
            <a:avLst/>
          </a:prstGeom>
          <a:noFill/>
        </p:spPr>
        <p:txBody>
          <a:bodyPr wrap="square" rtlCol="0">
            <a:spAutoFit/>
          </a:bodyPr>
          <a:p>
            <a:r>
              <a:rPr lang="en-US" b="1"/>
              <a:t>                                                                                                                            </a:t>
            </a:r>
            <a:endParaRPr lang="en-US"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706755"/>
          </a:xfrm>
          <a:prstGeom prst="rect">
            <a:avLst/>
          </a:prstGeom>
          <a:noFill/>
        </p:spPr>
        <p:txBody>
          <a:bodyPr wrap="square" rtlCol="0">
            <a:spAutoFit/>
          </a:bodyPr>
          <a:lstStyle/>
          <a:p>
            <a:pPr algn="ctr"/>
            <a:r>
              <a:rPr lang="en-US" altLang="zh-CN" sz="2000" b="1"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SKY NET</a:t>
            </a:r>
            <a:endParaRPr lang="en-US" altLang="zh-CN" sz="2000" b="1"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a:p>
            <a:pPr algn="ctr"/>
            <a:endParaRPr lang="en-US" altLang="zh-CN" sz="2000"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lang="zh-CN" altLang="en-US" sz="1600" dirty="0">
                <a:latin typeface="Microsoft YaHei" panose="020B0503020204020204" charset="-122"/>
                <a:ea typeface="Microsoft YaHei" panose="020B0503020204020204" charset="-122"/>
                <a:cs typeface="Arial" panose="020B0604020202020204" pitchFamily="34" charset="0"/>
                <a:sym typeface="Microsoft YaHei" panose="020B0503020204020204" charset="-122"/>
              </a:rPr>
              <a:t>志望動機</a:t>
            </a:r>
            <a:endParaRPr lang="zh-CN" altLang="en-US" sz="1600" dirty="0">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1905" y="1036955"/>
            <a:ext cx="12192000" cy="4991735"/>
          </a:xfrm>
          <a:prstGeom prst="rect">
            <a:avLst/>
          </a:prstGeom>
          <a:noFill/>
        </p:spPr>
        <p:txBody>
          <a:bodyPr wrap="square" rtlCol="0">
            <a:noAutofit/>
          </a:bodyPr>
          <a:p>
            <a:r>
              <a:rPr lang="zh-CN" altLang="en-US" sz="1600" b="1">
                <a:latin typeface="Microsoft YaHei" panose="020B0503020204020204" charset="-122"/>
                <a:ea typeface="Microsoft YaHei" panose="020B0503020204020204" charset="-122"/>
                <a:cs typeface="Arial" panose="020B0604020202020204" pitchFamily="34" charset="0"/>
              </a:rPr>
              <a:t>就職</a:t>
            </a:r>
            <a:r>
              <a:rPr lang="ja-JP" altLang="en-US" sz="1600" b="1">
                <a:latin typeface="Microsoft YaHei" panose="020B0503020204020204" charset="-122"/>
                <a:ea typeface="Microsoft YaHei" panose="020B0503020204020204" charset="-122"/>
                <a:cs typeface="Arial" panose="020B0604020202020204" pitchFamily="34" charset="0"/>
              </a:rPr>
              <a:t>ではなく</a:t>
            </a:r>
            <a:r>
              <a:rPr lang="zh-CN" altLang="en-US" sz="1600" b="1">
                <a:latin typeface="Microsoft YaHei" panose="020B0503020204020204" charset="-122"/>
                <a:ea typeface="Microsoft YaHei" panose="020B0503020204020204" charset="-122"/>
                <a:cs typeface="Arial" panose="020B0604020202020204" pitchFamily="34" charset="0"/>
              </a:rPr>
              <a:t>、共創</a:t>
            </a:r>
            <a:r>
              <a:rPr lang="ja-JP" altLang="en-US" sz="1600" b="1">
                <a:latin typeface="Microsoft YaHei" panose="020B0503020204020204" charset="-122"/>
                <a:ea typeface="Microsoft YaHei" panose="020B0503020204020204" charset="-122"/>
                <a:cs typeface="Arial" panose="020B0604020202020204" pitchFamily="34" charset="0"/>
              </a:rPr>
              <a:t>のパートナーを</a:t>
            </a:r>
            <a:r>
              <a:rPr lang="zh-CN" altLang="en-US" sz="1600" b="1">
                <a:latin typeface="Microsoft YaHei" panose="020B0503020204020204" charset="-122"/>
                <a:ea typeface="Microsoft YaHei" panose="020B0503020204020204" charset="-122"/>
                <a:cs typeface="Arial" panose="020B0604020202020204" pitchFamily="34" charset="0"/>
              </a:rPr>
              <a:t>探</a:t>
            </a:r>
            <a:r>
              <a:rPr lang="ja-JP" altLang="en-US" sz="1600" b="1">
                <a:latin typeface="Microsoft YaHei" panose="020B0503020204020204" charset="-122"/>
                <a:ea typeface="Microsoft YaHei" panose="020B0503020204020204" charset="-122"/>
                <a:cs typeface="Arial" panose="020B0604020202020204" pitchFamily="34" charset="0"/>
              </a:rPr>
              <a:t>しています</a:t>
            </a:r>
            <a:endParaRPr lang="ja-JP" altLang="en-US" sz="1600" b="1">
              <a:latin typeface="Microsoft YaHei" panose="020B0503020204020204" charset="-122"/>
              <a:ea typeface="Microsoft YaHei" panose="020B0503020204020204" charset="-122"/>
              <a:cs typeface="Arial" panose="020B0604020202020204" pitchFamily="34" charset="0"/>
            </a:endParaRPr>
          </a:p>
          <a:p>
            <a:endParaRPr lang="ja-JP" altLang="en-US" sz="1600" b="1">
              <a:latin typeface="Microsoft YaHei" panose="020B0503020204020204" charset="-122"/>
              <a:ea typeface="Microsoft YaHei" panose="020B0503020204020204" charset="-122"/>
              <a:cs typeface="Arial" panose="020B0604020202020204" pitchFamily="34" charset="0"/>
            </a:endParaRPr>
          </a:p>
          <a:p>
            <a:pPr indent="457200"/>
            <a:r>
              <a:rPr lang="ja-JP" altLang="en-US" sz="1600">
                <a:latin typeface="Microsoft YaHei" panose="020B0503020204020204" charset="-122"/>
                <a:ea typeface="Microsoft YaHei" panose="020B0503020204020204" charset="-122"/>
                <a:cs typeface="Arial" panose="020B0604020202020204" pitchFamily="34" charset="0"/>
              </a:rPr>
              <a:t>このプロジェクトには</a:t>
            </a:r>
            <a:r>
              <a:rPr lang="zh-CN" altLang="en-US" sz="1600">
                <a:latin typeface="Microsoft YaHei" panose="020B0503020204020204" charset="-122"/>
                <a:ea typeface="Microsoft YaHei" panose="020B0503020204020204" charset="-122"/>
                <a:cs typeface="Arial" panose="020B0604020202020204" pitchFamily="34" charset="0"/>
              </a:rPr>
              <a:t>、大</a:t>
            </a:r>
            <a:r>
              <a:rPr lang="ja-JP" altLang="en-US" sz="1600">
                <a:latin typeface="Microsoft YaHei" panose="020B0503020204020204" charset="-122"/>
                <a:ea typeface="Microsoft YaHei" panose="020B0503020204020204" charset="-122"/>
                <a:cs typeface="Arial" panose="020B0604020202020204" pitchFamily="34" charset="0"/>
              </a:rPr>
              <a:t>きな</a:t>
            </a:r>
            <a:r>
              <a:rPr lang="zh-CN" altLang="en-US" sz="1600">
                <a:latin typeface="Microsoft YaHei" panose="020B0503020204020204" charset="-122"/>
                <a:ea typeface="Microsoft YaHei" panose="020B0503020204020204" charset="-122"/>
                <a:cs typeface="Arial" panose="020B0604020202020204" pitchFamily="34" charset="0"/>
              </a:rPr>
              <a:t>可能性</a:t>
            </a:r>
            <a:r>
              <a:rPr lang="ja-JP" altLang="en-US" sz="1600">
                <a:latin typeface="Microsoft YaHei" panose="020B0503020204020204" charset="-122"/>
                <a:ea typeface="Microsoft YaHei" panose="020B0503020204020204" charset="-122"/>
                <a:cs typeface="Arial" panose="020B0604020202020204" pitchFamily="34" charset="0"/>
              </a:rPr>
              <a:t>があると</a:t>
            </a:r>
            <a:r>
              <a:rPr lang="zh-CN" altLang="en-US" sz="1600">
                <a:latin typeface="Microsoft YaHei" panose="020B0503020204020204" charset="-122"/>
                <a:ea typeface="Microsoft YaHei" panose="020B0503020204020204" charset="-122"/>
                <a:cs typeface="Arial" panose="020B0604020202020204" pitchFamily="34" charset="0"/>
              </a:rPr>
              <a:t>確信</a:t>
            </a:r>
            <a:r>
              <a:rPr lang="ja-JP" altLang="en-US" sz="1600">
                <a:latin typeface="Microsoft YaHei" panose="020B0503020204020204" charset="-122"/>
                <a:ea typeface="Microsoft YaHei" panose="020B0503020204020204" charset="-122"/>
                <a:cs typeface="Arial" panose="020B0604020202020204" pitchFamily="34" charset="0"/>
              </a:rPr>
              <a:t>しています</a:t>
            </a:r>
            <a:r>
              <a:rPr lang="zh-CN" altLang="en-US" sz="1600">
                <a:latin typeface="Microsoft YaHei" panose="020B0503020204020204" charset="-122"/>
                <a:ea typeface="Microsoft YaHei" panose="020B0503020204020204" charset="-122"/>
                <a:cs typeface="Arial" panose="020B0604020202020204" pitchFamily="34" charset="0"/>
              </a:rPr>
              <a:t>。</a:t>
            </a:r>
            <a:endParaRPr lang="zh-CN" altLang="en-US" sz="1600">
              <a:latin typeface="Microsoft YaHei" panose="020B0503020204020204" charset="-122"/>
              <a:ea typeface="Microsoft YaHei" panose="020B0503020204020204" charset="-122"/>
              <a:cs typeface="Arial" panose="020B0604020202020204" pitchFamily="34" charset="0"/>
            </a:endParaRPr>
          </a:p>
          <a:p>
            <a:pPr indent="457200"/>
            <a:r>
              <a:rPr lang="zh-CN" altLang="en-US" sz="1600">
                <a:latin typeface="Microsoft YaHei" panose="020B0503020204020204" charset="-122"/>
                <a:ea typeface="Microsoft YaHei" panose="020B0503020204020204" charset="-122"/>
                <a:cs typeface="Arial" panose="020B0604020202020204" pitchFamily="34" charset="0"/>
              </a:rPr>
              <a:t>最先端</a:t>
            </a:r>
            <a:r>
              <a:rPr lang="ja-JP" altLang="en-US" sz="1600">
                <a:latin typeface="Microsoft YaHei" panose="020B0503020204020204" charset="-122"/>
                <a:ea typeface="Microsoft YaHei" panose="020B0503020204020204" charset="-122"/>
                <a:cs typeface="Arial" panose="020B0604020202020204" pitchFamily="34" charset="0"/>
              </a:rPr>
              <a:t>の</a:t>
            </a:r>
            <a:r>
              <a:rPr lang="zh-CN" altLang="en-US" sz="1600">
                <a:latin typeface="Microsoft YaHei" panose="020B0503020204020204" charset="-122"/>
                <a:ea typeface="Microsoft YaHei" panose="020B0503020204020204" charset="-122"/>
                <a:cs typeface="Arial" panose="020B0604020202020204" pitchFamily="34" charset="0"/>
              </a:rPr>
              <a:t>論文</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参考</a:t>
            </a:r>
            <a:r>
              <a:rPr lang="ja-JP" altLang="en-US" sz="1600">
                <a:latin typeface="Microsoft YaHei" panose="020B0503020204020204" charset="-122"/>
                <a:ea typeface="Microsoft YaHei" panose="020B0503020204020204" charset="-122"/>
                <a:cs typeface="Arial" panose="020B0604020202020204" pitchFamily="34" charset="0"/>
              </a:rPr>
              <a:t>にしながら</a:t>
            </a:r>
            <a:r>
              <a:rPr lang="zh-CN" altLang="en-US" sz="1600">
                <a:latin typeface="Microsoft YaHei" panose="020B0503020204020204" charset="-122"/>
                <a:ea typeface="Microsoft YaHei" panose="020B0503020204020204" charset="-122"/>
                <a:cs typeface="Arial" panose="020B0604020202020204" pitchFamily="34" charset="0"/>
              </a:rPr>
              <a:t>第一世代</a:t>
            </a:r>
            <a:r>
              <a:rPr lang="ja-JP" altLang="en-US" sz="1600">
                <a:latin typeface="Microsoft YaHei" panose="020B0503020204020204" charset="-122"/>
                <a:ea typeface="Microsoft YaHei" panose="020B0503020204020204" charset="-122"/>
                <a:cs typeface="Arial" panose="020B0604020202020204" pitchFamily="34" charset="0"/>
              </a:rPr>
              <a:t>のモデルを</a:t>
            </a:r>
            <a:r>
              <a:rPr lang="zh-CN" altLang="en-US" sz="1600">
                <a:latin typeface="Microsoft YaHei" panose="020B0503020204020204" charset="-122"/>
                <a:ea typeface="Microsoft YaHei" panose="020B0503020204020204" charset="-122"/>
                <a:cs typeface="Arial" panose="020B0604020202020204" pitchFamily="34" charset="0"/>
              </a:rPr>
              <a:t>構築</a:t>
            </a:r>
            <a:r>
              <a:rPr lang="ja-JP" altLang="en-US" sz="1600">
                <a:latin typeface="Microsoft YaHei" panose="020B0503020204020204" charset="-122"/>
                <a:ea typeface="Microsoft YaHei" panose="020B0503020204020204" charset="-122"/>
                <a:cs typeface="Arial" panose="020B0604020202020204" pitchFamily="34" charset="0"/>
              </a:rPr>
              <a:t>し</a:t>
            </a:r>
            <a:r>
              <a:rPr lang="zh-CN" altLang="en-US" sz="1600">
                <a:latin typeface="Microsoft YaHei" panose="020B0503020204020204" charset="-122"/>
                <a:ea typeface="Microsoft YaHei" panose="020B0503020204020204" charset="-122"/>
                <a:cs typeface="Arial" panose="020B0604020202020204" pitchFamily="34" charset="0"/>
              </a:rPr>
              <a:t>、数々</a:t>
            </a:r>
            <a:r>
              <a:rPr lang="ja-JP" altLang="en-US" sz="1600">
                <a:latin typeface="Microsoft YaHei" panose="020B0503020204020204" charset="-122"/>
                <a:ea typeface="Microsoft YaHei" panose="020B0503020204020204" charset="-122"/>
                <a:cs typeface="Arial" panose="020B0604020202020204" pitchFamily="34" charset="0"/>
              </a:rPr>
              <a:t>の</a:t>
            </a:r>
            <a:r>
              <a:rPr lang="zh-CN" altLang="en-US" sz="1600">
                <a:latin typeface="Microsoft YaHei" panose="020B0503020204020204" charset="-122"/>
                <a:ea typeface="Microsoft YaHei" panose="020B0503020204020204" charset="-122"/>
                <a:cs typeface="Arial" panose="020B0604020202020204" pitchFamily="34" charset="0"/>
              </a:rPr>
              <a:t>困難</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乗</a:t>
            </a:r>
            <a:r>
              <a:rPr lang="ja-JP" altLang="en-US" sz="1600">
                <a:latin typeface="Microsoft YaHei" panose="020B0503020204020204" charset="-122"/>
                <a:ea typeface="Microsoft YaHei" panose="020B0503020204020204" charset="-122"/>
                <a:cs typeface="Arial" panose="020B0604020202020204" pitchFamily="34" charset="0"/>
              </a:rPr>
              <a:t>り</a:t>
            </a:r>
            <a:r>
              <a:rPr lang="zh-CN" altLang="en-US" sz="1600">
                <a:latin typeface="Microsoft YaHei" panose="020B0503020204020204" charset="-122"/>
                <a:ea typeface="Microsoft YaHei" panose="020B0503020204020204" charset="-122"/>
                <a:cs typeface="Arial" panose="020B0604020202020204" pitchFamily="34" charset="0"/>
              </a:rPr>
              <a:t>越</a:t>
            </a:r>
            <a:r>
              <a:rPr lang="ja-JP" altLang="en-US" sz="1600">
                <a:latin typeface="Microsoft YaHei" panose="020B0503020204020204" charset="-122"/>
                <a:ea typeface="Microsoft YaHei" panose="020B0503020204020204" charset="-122"/>
                <a:cs typeface="Arial" panose="020B0604020202020204" pitchFamily="34" charset="0"/>
              </a:rPr>
              <a:t>え</a:t>
            </a:r>
            <a:r>
              <a:rPr lang="zh-CN" altLang="en-US" sz="1600">
                <a:latin typeface="Microsoft YaHei" panose="020B0503020204020204" charset="-122"/>
                <a:ea typeface="Microsoft YaHei" panose="020B0503020204020204" charset="-122"/>
                <a:cs typeface="Arial" panose="020B0604020202020204" pitchFamily="34" charset="0"/>
              </a:rPr>
              <a:t>、試行錯誤</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繰</a:t>
            </a:r>
            <a:r>
              <a:rPr lang="ja-JP" altLang="en-US" sz="1600">
                <a:latin typeface="Microsoft YaHei" panose="020B0503020204020204" charset="-122"/>
                <a:ea typeface="Microsoft YaHei" panose="020B0503020204020204" charset="-122"/>
                <a:cs typeface="Arial" panose="020B0604020202020204" pitchFamily="34" charset="0"/>
              </a:rPr>
              <a:t>り</a:t>
            </a:r>
            <a:r>
              <a:rPr lang="zh-CN" altLang="en-US" sz="1600">
                <a:latin typeface="Microsoft YaHei" panose="020B0503020204020204" charset="-122"/>
                <a:ea typeface="Microsoft YaHei" panose="020B0503020204020204" charset="-122"/>
                <a:cs typeface="Arial" panose="020B0604020202020204" pitchFamily="34" charset="0"/>
              </a:rPr>
              <a:t>返</a:t>
            </a:r>
            <a:r>
              <a:rPr lang="ja-JP" altLang="en-US" sz="1600">
                <a:latin typeface="Microsoft YaHei" panose="020B0503020204020204" charset="-122"/>
                <a:ea typeface="Microsoft YaHei" panose="020B0503020204020204" charset="-122"/>
                <a:cs typeface="Arial" panose="020B0604020202020204" pitchFamily="34" charset="0"/>
              </a:rPr>
              <a:t>して</a:t>
            </a:r>
            <a:r>
              <a:rPr lang="zh-CN" altLang="en-US" sz="1600">
                <a:latin typeface="Microsoft YaHei" panose="020B0503020204020204" charset="-122"/>
                <a:ea typeface="Microsoft YaHei" panose="020B0503020204020204" charset="-122"/>
                <a:cs typeface="Arial" panose="020B0604020202020204" pitchFamily="34" charset="0"/>
              </a:rPr>
              <a:t>改善</a:t>
            </a:r>
            <a:r>
              <a:rPr lang="ja-JP" altLang="en-US" sz="1600">
                <a:latin typeface="Microsoft YaHei" panose="020B0503020204020204" charset="-122"/>
                <a:ea typeface="Microsoft YaHei" panose="020B0503020204020204" charset="-122"/>
                <a:cs typeface="Arial" panose="020B0604020202020204" pitchFamily="34" charset="0"/>
              </a:rPr>
              <a:t>と</a:t>
            </a:r>
            <a:r>
              <a:rPr lang="zh-CN" altLang="en-US" sz="1600">
                <a:latin typeface="Microsoft YaHei" panose="020B0503020204020204" charset="-122"/>
                <a:ea typeface="Microsoft YaHei" panose="020B0503020204020204" charset="-122"/>
                <a:cs typeface="Arial" panose="020B0604020202020204" pitchFamily="34" charset="0"/>
              </a:rPr>
              <a:t>進化</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重</a:t>
            </a:r>
            <a:r>
              <a:rPr lang="ja-JP" altLang="en-US" sz="1600">
                <a:latin typeface="Microsoft YaHei" panose="020B0503020204020204" charset="-122"/>
                <a:ea typeface="Microsoft YaHei" panose="020B0503020204020204" charset="-122"/>
                <a:cs typeface="Arial" panose="020B0604020202020204" pitchFamily="34" charset="0"/>
              </a:rPr>
              <a:t>ねてきました</a:t>
            </a:r>
            <a:r>
              <a:rPr lang="zh-CN" altLang="en-US" sz="1600">
                <a:latin typeface="Microsoft YaHei" panose="020B0503020204020204" charset="-122"/>
                <a:ea typeface="Microsoft YaHei" panose="020B0503020204020204" charset="-122"/>
                <a:cs typeface="Arial" panose="020B0604020202020204" pitchFamily="34" charset="0"/>
              </a:rPr>
              <a:t>。</a:t>
            </a:r>
            <a:endParaRPr lang="zh-CN" altLang="en-US" sz="1600">
              <a:latin typeface="Microsoft YaHei" panose="020B0503020204020204" charset="-122"/>
              <a:ea typeface="Microsoft YaHei" panose="020B0503020204020204" charset="-122"/>
              <a:cs typeface="Arial" panose="020B0604020202020204" pitchFamily="34" charset="0"/>
            </a:endParaRPr>
          </a:p>
          <a:p>
            <a:pPr indent="457200"/>
            <a:r>
              <a:rPr lang="zh-CN" altLang="en-US" sz="1600">
                <a:latin typeface="Microsoft YaHei" panose="020B0503020204020204" charset="-122"/>
                <a:ea typeface="Microsoft YaHei" panose="020B0503020204020204" charset="-122"/>
                <a:cs typeface="Arial" panose="020B0604020202020204" pitchFamily="34" charset="0"/>
              </a:rPr>
              <a:t>今</a:t>
            </a:r>
            <a:r>
              <a:rPr lang="ja-JP" altLang="en-US" sz="1600">
                <a:latin typeface="Microsoft YaHei" panose="020B0503020204020204" charset="-122"/>
                <a:ea typeface="Microsoft YaHei" panose="020B0503020204020204" charset="-122"/>
                <a:cs typeface="Arial" panose="020B0604020202020204" pitchFamily="34" charset="0"/>
              </a:rPr>
              <a:t>ではまるで</a:t>
            </a:r>
            <a:r>
              <a:rPr lang="zh-CN" altLang="en-US" sz="1600">
                <a:latin typeface="Microsoft YaHei" panose="020B0503020204020204" charset="-122"/>
                <a:ea typeface="Microsoft YaHei" panose="020B0503020204020204" charset="-122"/>
                <a:cs typeface="Arial" panose="020B0604020202020204" pitchFamily="34" charset="0"/>
              </a:rPr>
              <a:t>、自分</a:t>
            </a:r>
            <a:r>
              <a:rPr lang="ja-JP" altLang="en-US" sz="1600">
                <a:latin typeface="Microsoft YaHei" panose="020B0503020204020204" charset="-122"/>
                <a:ea typeface="Microsoft YaHei" panose="020B0503020204020204" charset="-122"/>
                <a:cs typeface="Arial" panose="020B0604020202020204" pitchFamily="34" charset="0"/>
              </a:rPr>
              <a:t>たちの</a:t>
            </a:r>
            <a:r>
              <a:rPr lang="zh-CN" altLang="en-US" sz="1600">
                <a:latin typeface="Microsoft YaHei" panose="020B0503020204020204" charset="-122"/>
                <a:ea typeface="Microsoft YaHei" panose="020B0503020204020204" charset="-122"/>
                <a:cs typeface="Arial" panose="020B0604020202020204" pitchFamily="34" charset="0"/>
              </a:rPr>
              <a:t>子</a:t>
            </a:r>
            <a:r>
              <a:rPr lang="ja-JP" altLang="en-US" sz="1600">
                <a:latin typeface="Microsoft YaHei" panose="020B0503020204020204" charset="-122"/>
                <a:ea typeface="Microsoft YaHei" panose="020B0503020204020204" charset="-122"/>
                <a:cs typeface="Arial" panose="020B0604020202020204" pitchFamily="34" charset="0"/>
              </a:rPr>
              <a:t>どものように</a:t>
            </a:r>
            <a:r>
              <a:rPr lang="zh-CN" altLang="en-US" sz="1600">
                <a:latin typeface="Microsoft YaHei" panose="020B0503020204020204" charset="-122"/>
                <a:ea typeface="Microsoft YaHei" panose="020B0503020204020204" charset="-122"/>
                <a:cs typeface="Arial" panose="020B0604020202020204" pitchFamily="34" charset="0"/>
              </a:rPr>
              <a:t>愛着</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感</a:t>
            </a:r>
            <a:r>
              <a:rPr lang="ja-JP" altLang="en-US" sz="1600">
                <a:latin typeface="Microsoft YaHei" panose="020B0503020204020204" charset="-122"/>
                <a:ea typeface="Microsoft YaHei" panose="020B0503020204020204" charset="-122"/>
                <a:cs typeface="Arial" panose="020B0604020202020204" pitchFamily="34" charset="0"/>
              </a:rPr>
              <a:t>じる</a:t>
            </a:r>
            <a:r>
              <a:rPr lang="zh-CN" altLang="en-US" sz="1600">
                <a:latin typeface="Microsoft YaHei" panose="020B0503020204020204" charset="-122"/>
                <a:ea typeface="Microsoft YaHei" panose="020B0503020204020204" charset="-122"/>
                <a:cs typeface="Arial" panose="020B0604020202020204" pitchFamily="34" charset="0"/>
              </a:rPr>
              <a:t>存在</a:t>
            </a:r>
            <a:r>
              <a:rPr lang="ja-JP" altLang="en-US" sz="1600">
                <a:latin typeface="Microsoft YaHei" panose="020B0503020204020204" charset="-122"/>
                <a:ea typeface="Microsoft YaHei" panose="020B0503020204020204" charset="-122"/>
                <a:cs typeface="Arial" panose="020B0604020202020204" pitchFamily="34" charset="0"/>
              </a:rPr>
              <a:t>となっています</a:t>
            </a:r>
            <a:r>
              <a:rPr lang="zh-CN" altLang="en-US" sz="1600">
                <a:latin typeface="Microsoft YaHei" panose="020B0503020204020204" charset="-122"/>
                <a:ea typeface="Microsoft YaHei" panose="020B0503020204020204" charset="-122"/>
                <a:cs typeface="Arial" panose="020B0604020202020204" pitchFamily="34" charset="0"/>
              </a:rPr>
              <a:t>。</a:t>
            </a:r>
            <a:r>
              <a:rPr lang="ja-JP" altLang="en-US" sz="1600">
                <a:latin typeface="Microsoft YaHei" panose="020B0503020204020204" charset="-122"/>
                <a:ea typeface="Microsoft YaHei" panose="020B0503020204020204" charset="-122"/>
                <a:cs typeface="Arial" panose="020B0604020202020204" pitchFamily="34" charset="0"/>
              </a:rPr>
              <a:t>しかし</a:t>
            </a:r>
            <a:r>
              <a:rPr lang="zh-CN" altLang="en-US" sz="1600">
                <a:latin typeface="Microsoft YaHei" panose="020B0503020204020204" charset="-122"/>
                <a:ea typeface="Microsoft YaHei" panose="020B0503020204020204" charset="-122"/>
                <a:cs typeface="Arial" panose="020B0604020202020204" pitchFamily="34" charset="0"/>
              </a:rPr>
              <a:t>残念</a:t>
            </a:r>
            <a:r>
              <a:rPr lang="ja-JP" altLang="en-US" sz="1600">
                <a:latin typeface="Microsoft YaHei" panose="020B0503020204020204" charset="-122"/>
                <a:ea typeface="Microsoft YaHei" panose="020B0503020204020204" charset="-122"/>
                <a:cs typeface="Arial" panose="020B0604020202020204" pitchFamily="34" charset="0"/>
              </a:rPr>
              <a:t>ながら</a:t>
            </a:r>
            <a:r>
              <a:rPr lang="zh-CN" altLang="en-US" sz="1600">
                <a:latin typeface="Microsoft YaHei" panose="020B0503020204020204" charset="-122"/>
                <a:ea typeface="Microsoft YaHei" panose="020B0503020204020204" charset="-122"/>
                <a:cs typeface="Arial" panose="020B0604020202020204" pitchFamily="34" charset="0"/>
              </a:rPr>
              <a:t>、多</a:t>
            </a:r>
            <a:r>
              <a:rPr lang="ja-JP" altLang="en-US" sz="1600">
                <a:latin typeface="Microsoft YaHei" panose="020B0503020204020204" charset="-122"/>
                <a:ea typeface="Microsoft YaHei" panose="020B0503020204020204" charset="-122"/>
                <a:cs typeface="Arial" panose="020B0604020202020204" pitchFamily="34" charset="0"/>
              </a:rPr>
              <a:t>くのメンバーは</a:t>
            </a:r>
            <a:r>
              <a:rPr lang="en-US" altLang="en-US" sz="1600">
                <a:latin typeface="Microsoft YaHei" panose="020B0503020204020204" charset="-122"/>
                <a:ea typeface="Microsoft YaHei" panose="020B0503020204020204" charset="-122"/>
                <a:cs typeface="Arial" panose="020B0604020202020204" pitchFamily="34" charset="0"/>
              </a:rPr>
              <a:t>2026</a:t>
            </a:r>
            <a:r>
              <a:rPr lang="zh-CN" altLang="en-US" sz="1600">
                <a:latin typeface="Microsoft YaHei" panose="020B0503020204020204" charset="-122"/>
                <a:ea typeface="Microsoft YaHei" panose="020B0503020204020204" charset="-122"/>
                <a:cs typeface="Arial" panose="020B0604020202020204" pitchFamily="34" charset="0"/>
              </a:rPr>
              <a:t>年</a:t>
            </a:r>
            <a:r>
              <a:rPr lang="en-US" altLang="en-US" sz="1600">
                <a:latin typeface="Microsoft YaHei" panose="020B0503020204020204" charset="-122"/>
                <a:ea typeface="Microsoft YaHei" panose="020B0503020204020204" charset="-122"/>
                <a:cs typeface="Arial" panose="020B0604020202020204" pitchFamily="34" charset="0"/>
              </a:rPr>
              <a:t>3</a:t>
            </a:r>
            <a:r>
              <a:rPr lang="zh-CN" altLang="en-US" sz="1600">
                <a:latin typeface="Microsoft YaHei" panose="020B0503020204020204" charset="-122"/>
                <a:ea typeface="Microsoft YaHei" panose="020B0503020204020204" charset="-122"/>
                <a:cs typeface="Arial" panose="020B0604020202020204" pitchFamily="34" charset="0"/>
              </a:rPr>
              <a:t>月</a:t>
            </a:r>
            <a:r>
              <a:rPr lang="ja-JP" altLang="en-US" sz="1600">
                <a:latin typeface="Microsoft YaHei" panose="020B0503020204020204" charset="-122"/>
                <a:ea typeface="Microsoft YaHei" panose="020B0503020204020204" charset="-122"/>
                <a:cs typeface="Arial" panose="020B0604020202020204" pitchFamily="34" charset="0"/>
              </a:rPr>
              <a:t>に</a:t>
            </a:r>
            <a:r>
              <a:rPr lang="zh-CN" altLang="en-US" sz="1600">
                <a:latin typeface="Microsoft YaHei" panose="020B0503020204020204" charset="-122"/>
                <a:ea typeface="Microsoft YaHei" panose="020B0503020204020204" charset="-122"/>
                <a:cs typeface="Arial" panose="020B0604020202020204" pitchFamily="34" charset="0"/>
              </a:rPr>
              <a:t>卒業予定</a:t>
            </a:r>
            <a:r>
              <a:rPr lang="ja-JP" altLang="en-US" sz="1600">
                <a:latin typeface="Microsoft YaHei" panose="020B0503020204020204" charset="-122"/>
                <a:ea typeface="Microsoft YaHei" panose="020B0503020204020204" charset="-122"/>
                <a:cs typeface="Arial" panose="020B0604020202020204" pitchFamily="34" charset="0"/>
              </a:rPr>
              <a:t>です</a:t>
            </a:r>
            <a:r>
              <a:rPr lang="zh-CN" altLang="en-US" sz="1600">
                <a:latin typeface="Microsoft YaHei" panose="020B0503020204020204" charset="-122"/>
                <a:ea typeface="Microsoft YaHei" panose="020B0503020204020204" charset="-122"/>
                <a:cs typeface="Arial" panose="020B0604020202020204" pitchFamily="34" charset="0"/>
              </a:rPr>
              <a:t>。</a:t>
            </a:r>
            <a:r>
              <a:rPr lang="ja-JP" altLang="en-US" sz="1600">
                <a:latin typeface="Microsoft YaHei" panose="020B0503020204020204" charset="-122"/>
                <a:ea typeface="Microsoft YaHei" panose="020B0503020204020204" charset="-122"/>
                <a:cs typeface="Arial" panose="020B0604020202020204" pitchFamily="34" charset="0"/>
              </a:rPr>
              <a:t>それでも</a:t>
            </a:r>
            <a:r>
              <a:rPr lang="zh-CN" altLang="en-US" sz="1600">
                <a:latin typeface="Microsoft YaHei" panose="020B0503020204020204" charset="-122"/>
                <a:ea typeface="Microsoft YaHei" panose="020B0503020204020204" charset="-122"/>
                <a:cs typeface="Arial" panose="020B0604020202020204" pitchFamily="34" charset="0"/>
              </a:rPr>
              <a:t>、卒業後</a:t>
            </a:r>
            <a:r>
              <a:rPr lang="ja-JP" altLang="en-US" sz="1600">
                <a:latin typeface="Microsoft YaHei" panose="020B0503020204020204" charset="-122"/>
                <a:ea typeface="Microsoft YaHei" panose="020B0503020204020204" charset="-122"/>
                <a:cs typeface="Arial" panose="020B0604020202020204" pitchFamily="34" charset="0"/>
              </a:rPr>
              <a:t>も</a:t>
            </a:r>
            <a:r>
              <a:rPr lang="zh-CN" altLang="en-US" sz="1600">
                <a:latin typeface="Microsoft YaHei" panose="020B0503020204020204" charset="-122"/>
                <a:ea typeface="Microsoft YaHei" panose="020B0503020204020204" charset="-122"/>
                <a:cs typeface="Arial" panose="020B0604020202020204" pitchFamily="34" charset="0"/>
              </a:rPr>
              <a:t>引</a:t>
            </a:r>
            <a:r>
              <a:rPr lang="ja-JP" altLang="en-US" sz="1600">
                <a:latin typeface="Microsoft YaHei" panose="020B0503020204020204" charset="-122"/>
                <a:ea typeface="Microsoft YaHei" panose="020B0503020204020204" charset="-122"/>
                <a:cs typeface="Arial" panose="020B0604020202020204" pitchFamily="34" charset="0"/>
              </a:rPr>
              <a:t>き</a:t>
            </a:r>
            <a:r>
              <a:rPr lang="zh-CN" altLang="en-US" sz="1600">
                <a:latin typeface="Microsoft YaHei" panose="020B0503020204020204" charset="-122"/>
                <a:ea typeface="Microsoft YaHei" panose="020B0503020204020204" charset="-122"/>
                <a:cs typeface="Arial" panose="020B0604020202020204" pitchFamily="34" charset="0"/>
              </a:rPr>
              <a:t>続</a:t>
            </a:r>
            <a:r>
              <a:rPr lang="ja-JP" altLang="en-US" sz="1600">
                <a:latin typeface="Microsoft YaHei" panose="020B0503020204020204" charset="-122"/>
                <a:ea typeface="Microsoft YaHei" panose="020B0503020204020204" charset="-122"/>
                <a:cs typeface="Arial" panose="020B0604020202020204" pitchFamily="34" charset="0"/>
              </a:rPr>
              <a:t>きチームとして</a:t>
            </a:r>
            <a:r>
              <a:rPr lang="zh-CN" altLang="en-US" sz="1600">
                <a:latin typeface="Microsoft YaHei" panose="020B0503020204020204" charset="-122"/>
                <a:ea typeface="Microsoft YaHei" panose="020B0503020204020204" charset="-122"/>
                <a:cs typeface="Arial" panose="020B0604020202020204" pitchFamily="34" charset="0"/>
              </a:rPr>
              <a:t>活動</a:t>
            </a:r>
            <a:r>
              <a:rPr lang="ja-JP" altLang="en-US" sz="1600">
                <a:latin typeface="Microsoft YaHei" panose="020B0503020204020204" charset="-122"/>
                <a:ea typeface="Microsoft YaHei" panose="020B0503020204020204" charset="-122"/>
                <a:cs typeface="Arial" panose="020B0604020202020204" pitchFamily="34" charset="0"/>
              </a:rPr>
              <a:t>し</a:t>
            </a:r>
            <a:r>
              <a:rPr lang="zh-CN" altLang="en-US" sz="1600">
                <a:latin typeface="Microsoft YaHei" panose="020B0503020204020204" charset="-122"/>
                <a:ea typeface="Microsoft YaHei" panose="020B0503020204020204" charset="-122"/>
                <a:cs typeface="Arial" panose="020B0604020202020204" pitchFamily="34" charset="0"/>
              </a:rPr>
              <a:t>、</a:t>
            </a:r>
            <a:r>
              <a:rPr lang="ja-JP" altLang="en-US" sz="1600">
                <a:latin typeface="Microsoft YaHei" panose="020B0503020204020204" charset="-122"/>
                <a:ea typeface="Microsoft YaHei" panose="020B0503020204020204" charset="-122"/>
                <a:cs typeface="Arial" panose="020B0604020202020204" pitchFamily="34" charset="0"/>
              </a:rPr>
              <a:t>このプロジェクトを</a:t>
            </a:r>
            <a:r>
              <a:rPr lang="zh-CN" altLang="en-US" sz="1600">
                <a:latin typeface="Microsoft YaHei" panose="020B0503020204020204" charset="-122"/>
                <a:ea typeface="Microsoft YaHei" panose="020B0503020204020204" charset="-122"/>
                <a:cs typeface="Arial" panose="020B0604020202020204" pitchFamily="34" charset="0"/>
              </a:rPr>
              <a:t>推進</a:t>
            </a:r>
            <a:r>
              <a:rPr lang="ja-JP" altLang="en-US" sz="1600">
                <a:latin typeface="Microsoft YaHei" panose="020B0503020204020204" charset="-122"/>
                <a:ea typeface="Microsoft YaHei" panose="020B0503020204020204" charset="-122"/>
                <a:cs typeface="Arial" panose="020B0604020202020204" pitchFamily="34" charset="0"/>
              </a:rPr>
              <a:t>していきたいと</a:t>
            </a:r>
            <a:r>
              <a:rPr lang="zh-CN" altLang="en-US" sz="1600">
                <a:latin typeface="Microsoft YaHei" panose="020B0503020204020204" charset="-122"/>
                <a:ea typeface="Microsoft YaHei" panose="020B0503020204020204" charset="-122"/>
                <a:cs typeface="Arial" panose="020B0604020202020204" pitchFamily="34" charset="0"/>
              </a:rPr>
              <a:t>強</a:t>
            </a:r>
            <a:r>
              <a:rPr lang="ja-JP" altLang="en-US" sz="1600">
                <a:latin typeface="Microsoft YaHei" panose="020B0503020204020204" charset="-122"/>
                <a:ea typeface="Microsoft YaHei" panose="020B0503020204020204" charset="-122"/>
                <a:cs typeface="Arial" panose="020B0604020202020204" pitchFamily="34" charset="0"/>
              </a:rPr>
              <a:t>く</a:t>
            </a:r>
            <a:r>
              <a:rPr lang="zh-CN" altLang="en-US" sz="1600">
                <a:latin typeface="Microsoft YaHei" panose="020B0503020204020204" charset="-122"/>
                <a:ea typeface="Microsoft YaHei" panose="020B0503020204020204" charset="-122"/>
                <a:cs typeface="Arial" panose="020B0604020202020204" pitchFamily="34" charset="0"/>
              </a:rPr>
              <a:t>願</a:t>
            </a:r>
            <a:r>
              <a:rPr lang="ja-JP" altLang="en-US" sz="1600">
                <a:latin typeface="Microsoft YaHei" panose="020B0503020204020204" charset="-122"/>
                <a:ea typeface="Microsoft YaHei" panose="020B0503020204020204" charset="-122"/>
                <a:cs typeface="Arial" panose="020B0604020202020204" pitchFamily="34" charset="0"/>
              </a:rPr>
              <a:t>っています</a:t>
            </a:r>
            <a:r>
              <a:rPr lang="zh-CN" altLang="en-US" sz="1600">
                <a:latin typeface="Microsoft YaHei" panose="020B0503020204020204" charset="-122"/>
                <a:ea typeface="Microsoft YaHei" panose="020B0503020204020204" charset="-122"/>
                <a:cs typeface="Arial" panose="020B0604020202020204" pitchFamily="34" charset="0"/>
              </a:rPr>
              <a:t>。</a:t>
            </a:r>
            <a:endParaRPr lang="zh-CN" altLang="en-US" sz="1600">
              <a:latin typeface="Microsoft YaHei" panose="020B0503020204020204" charset="-122"/>
              <a:ea typeface="Microsoft YaHei" panose="020B0503020204020204" charset="-122"/>
              <a:cs typeface="Arial" panose="020B0604020202020204" pitchFamily="34" charset="0"/>
            </a:endParaRPr>
          </a:p>
          <a:p>
            <a:pPr indent="457200"/>
            <a:r>
              <a:rPr lang="zh-CN" altLang="en-US" sz="1600">
                <a:latin typeface="Microsoft YaHei" panose="020B0503020204020204" charset="-122"/>
                <a:ea typeface="Microsoft YaHei" panose="020B0503020204020204" charset="-122"/>
                <a:cs typeface="Arial" panose="020B0604020202020204" pitchFamily="34" charset="0"/>
              </a:rPr>
              <a:t>開発</a:t>
            </a:r>
            <a:r>
              <a:rPr lang="ja-JP" altLang="en-US" sz="1600">
                <a:latin typeface="Microsoft YaHei" panose="020B0503020204020204" charset="-122"/>
                <a:ea typeface="Microsoft YaHei" panose="020B0503020204020204" charset="-122"/>
                <a:cs typeface="Arial" panose="020B0604020202020204" pitchFamily="34" charset="0"/>
              </a:rPr>
              <a:t>してきたこのシステムは</a:t>
            </a:r>
            <a:r>
              <a:rPr lang="zh-CN" altLang="en-US" sz="1600">
                <a:latin typeface="Microsoft YaHei" panose="020B0503020204020204" charset="-122"/>
                <a:ea typeface="Microsoft YaHei" panose="020B0503020204020204" charset="-122"/>
                <a:cs typeface="Arial" panose="020B0604020202020204" pitchFamily="34" charset="0"/>
              </a:rPr>
              <a:t>、将来</a:t>
            </a:r>
            <a:r>
              <a:rPr lang="ja-JP" altLang="en-US" sz="1600">
                <a:latin typeface="Microsoft YaHei" panose="020B0503020204020204" charset="-122"/>
                <a:ea typeface="Microsoft YaHei" panose="020B0503020204020204" charset="-122"/>
                <a:cs typeface="Arial" panose="020B0604020202020204" pitchFamily="34" charset="0"/>
              </a:rPr>
              <a:t>の</a:t>
            </a:r>
            <a:r>
              <a:rPr lang="en-US" altLang="en-US" sz="1600">
                <a:latin typeface="Microsoft YaHei" panose="020B0503020204020204" charset="-122"/>
                <a:ea typeface="Microsoft YaHei" panose="020B0503020204020204" charset="-122"/>
                <a:cs typeface="Arial" panose="020B0604020202020204" pitchFamily="34" charset="0"/>
              </a:rPr>
              <a:t>Android</a:t>
            </a:r>
            <a:r>
              <a:rPr lang="ja-JP" altLang="en-US" sz="1600">
                <a:latin typeface="Microsoft YaHei" panose="020B0503020204020204" charset="-122"/>
                <a:ea typeface="Microsoft YaHei" panose="020B0503020204020204" charset="-122"/>
                <a:cs typeface="Arial" panose="020B0604020202020204" pitchFamily="34" charset="0"/>
              </a:rPr>
              <a:t>のような</a:t>
            </a:r>
            <a:r>
              <a:rPr lang="zh-CN" altLang="en-US" sz="1600">
                <a:latin typeface="Microsoft YaHei" panose="020B0503020204020204" charset="-122"/>
                <a:ea typeface="Microsoft YaHei" panose="020B0503020204020204" charset="-122"/>
                <a:cs typeface="Arial" panose="020B0604020202020204" pitchFamily="34" charset="0"/>
              </a:rPr>
              <a:t>存在</a:t>
            </a:r>
            <a:r>
              <a:rPr lang="ja-JP" altLang="en-US" sz="1600">
                <a:latin typeface="Microsoft YaHei" panose="020B0503020204020204" charset="-122"/>
                <a:ea typeface="Microsoft YaHei" panose="020B0503020204020204" charset="-122"/>
                <a:cs typeface="Arial" panose="020B0604020202020204" pitchFamily="34" charset="0"/>
              </a:rPr>
              <a:t>になれると</a:t>
            </a:r>
            <a:r>
              <a:rPr lang="zh-CN" altLang="en-US" sz="1600">
                <a:latin typeface="Microsoft YaHei" panose="020B0503020204020204" charset="-122"/>
                <a:ea typeface="Microsoft YaHei" panose="020B0503020204020204" charset="-122"/>
                <a:cs typeface="Arial" panose="020B0604020202020204" pitchFamily="34" charset="0"/>
              </a:rPr>
              <a:t>信</a:t>
            </a:r>
            <a:r>
              <a:rPr lang="ja-JP" altLang="en-US" sz="1600">
                <a:latin typeface="Microsoft YaHei" panose="020B0503020204020204" charset="-122"/>
                <a:ea typeface="Microsoft YaHei" panose="020B0503020204020204" charset="-122"/>
                <a:cs typeface="Arial" panose="020B0604020202020204" pitchFamily="34" charset="0"/>
              </a:rPr>
              <a:t>じています</a:t>
            </a:r>
            <a:r>
              <a:rPr lang="zh-CN" altLang="en-US" sz="1600">
                <a:latin typeface="Microsoft YaHei" panose="020B0503020204020204" charset="-122"/>
                <a:ea typeface="Microsoft YaHei" panose="020B0503020204020204" charset="-122"/>
                <a:cs typeface="Arial" panose="020B0604020202020204" pitchFamily="34" charset="0"/>
              </a:rPr>
              <a:t>。今必要</a:t>
            </a:r>
            <a:r>
              <a:rPr lang="ja-JP" altLang="en-US" sz="1600">
                <a:latin typeface="Microsoft YaHei" panose="020B0503020204020204" charset="-122"/>
                <a:ea typeface="Microsoft YaHei" panose="020B0503020204020204" charset="-122"/>
                <a:cs typeface="Arial" panose="020B0604020202020204" pitchFamily="34" charset="0"/>
              </a:rPr>
              <a:t>なのは</a:t>
            </a:r>
            <a:r>
              <a:rPr lang="zh-CN" altLang="en-US" sz="1600">
                <a:latin typeface="Microsoft YaHei" panose="020B0503020204020204" charset="-122"/>
                <a:ea typeface="Microsoft YaHei" panose="020B0503020204020204" charset="-122"/>
                <a:cs typeface="Arial" panose="020B0604020202020204" pitchFamily="34" charset="0"/>
              </a:rPr>
              <a:t>、</a:t>
            </a:r>
            <a:r>
              <a:rPr lang="ja-JP" altLang="en-US" sz="1600">
                <a:latin typeface="Microsoft YaHei" panose="020B0503020204020204" charset="-122"/>
                <a:ea typeface="Microsoft YaHei" panose="020B0503020204020204" charset="-122"/>
                <a:cs typeface="Arial" panose="020B0604020202020204" pitchFamily="34" charset="0"/>
              </a:rPr>
              <a:t>その</a:t>
            </a:r>
            <a:r>
              <a:rPr lang="zh-CN" altLang="en-US" sz="1600">
                <a:latin typeface="Microsoft YaHei" panose="020B0503020204020204" charset="-122"/>
                <a:ea typeface="Microsoft YaHei" panose="020B0503020204020204" charset="-122"/>
                <a:cs typeface="Arial" panose="020B0604020202020204" pitchFamily="34" charset="0"/>
              </a:rPr>
              <a:t>価値</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共</a:t>
            </a:r>
            <a:r>
              <a:rPr lang="ja-JP" altLang="en-US" sz="1600">
                <a:latin typeface="Microsoft YaHei" panose="020B0503020204020204" charset="-122"/>
                <a:ea typeface="Microsoft YaHei" panose="020B0503020204020204" charset="-122"/>
                <a:cs typeface="Arial" panose="020B0604020202020204" pitchFamily="34" charset="0"/>
              </a:rPr>
              <a:t>に</a:t>
            </a:r>
            <a:r>
              <a:rPr lang="zh-CN" altLang="en-US" sz="1600">
                <a:latin typeface="Microsoft YaHei" panose="020B0503020204020204" charset="-122"/>
                <a:ea typeface="Microsoft YaHei" panose="020B0503020204020204" charset="-122"/>
                <a:cs typeface="Arial" panose="020B0604020202020204" pitchFamily="34" charset="0"/>
              </a:rPr>
              <a:t>広</a:t>
            </a:r>
            <a:r>
              <a:rPr lang="ja-JP" altLang="en-US" sz="1600">
                <a:latin typeface="Microsoft YaHei" panose="020B0503020204020204" charset="-122"/>
                <a:ea typeface="Microsoft YaHei" panose="020B0503020204020204" charset="-122"/>
                <a:cs typeface="Arial" panose="020B0604020202020204" pitchFamily="34" charset="0"/>
              </a:rPr>
              <a:t>げてくれる</a:t>
            </a:r>
            <a:r>
              <a:rPr lang="en-US" altLang="en-US" sz="1600">
                <a:latin typeface="Microsoft YaHei" panose="020B0503020204020204" charset="-122"/>
                <a:ea typeface="Microsoft YaHei" panose="020B0503020204020204" charset="-122"/>
                <a:cs typeface="Arial" panose="020B0604020202020204" pitchFamily="34" charset="0"/>
              </a:rPr>
              <a:t>“</a:t>
            </a:r>
            <a:r>
              <a:rPr lang="zh-CN" altLang="en-US" sz="1600">
                <a:latin typeface="Microsoft YaHei" panose="020B0503020204020204" charset="-122"/>
                <a:ea typeface="Microsoft YaHei" panose="020B0503020204020204" charset="-122"/>
                <a:cs typeface="Arial" panose="020B0604020202020204" pitchFamily="34" charset="0"/>
              </a:rPr>
              <a:t>接続先</a:t>
            </a:r>
            <a:r>
              <a:rPr lang="en-US" altLang="en-US" sz="1600">
                <a:latin typeface="Microsoft YaHei" panose="020B0503020204020204" charset="-122"/>
                <a:ea typeface="Microsoft YaHei" panose="020B0503020204020204" charset="-122"/>
                <a:cs typeface="Arial" panose="020B0604020202020204" pitchFamily="34" charset="0"/>
              </a:rPr>
              <a:t>”</a:t>
            </a:r>
            <a:r>
              <a:rPr lang="ja-JP" altLang="en-US" sz="1600">
                <a:latin typeface="Microsoft YaHei" panose="020B0503020204020204" charset="-122"/>
                <a:ea typeface="Microsoft YaHei" panose="020B0503020204020204" charset="-122"/>
                <a:cs typeface="Arial" panose="020B0604020202020204" pitchFamily="34" charset="0"/>
              </a:rPr>
              <a:t>となる</a:t>
            </a:r>
            <a:r>
              <a:rPr lang="zh-CN" altLang="en-US" sz="1600">
                <a:latin typeface="Microsoft YaHei" panose="020B0503020204020204" charset="-122"/>
                <a:ea typeface="Microsoft YaHei" panose="020B0503020204020204" charset="-122"/>
                <a:cs typeface="Arial" panose="020B0604020202020204" pitchFamily="34" charset="0"/>
              </a:rPr>
              <a:t>企業</a:t>
            </a:r>
            <a:r>
              <a:rPr lang="ja-JP" altLang="en-US" sz="1600">
                <a:latin typeface="Microsoft YaHei" panose="020B0503020204020204" charset="-122"/>
                <a:ea typeface="Microsoft YaHei" panose="020B0503020204020204" charset="-122"/>
                <a:cs typeface="Arial" panose="020B0604020202020204" pitchFamily="34" charset="0"/>
              </a:rPr>
              <a:t>との</a:t>
            </a:r>
            <a:r>
              <a:rPr lang="zh-CN" altLang="en-US" sz="1600">
                <a:latin typeface="Microsoft YaHei" panose="020B0503020204020204" charset="-122"/>
                <a:ea typeface="Microsoft YaHei" panose="020B0503020204020204" charset="-122"/>
                <a:cs typeface="Arial" panose="020B0604020202020204" pitchFamily="34" charset="0"/>
              </a:rPr>
              <a:t>出会</a:t>
            </a:r>
            <a:r>
              <a:rPr lang="ja-JP" altLang="en-US" sz="1600">
                <a:latin typeface="Microsoft YaHei" panose="020B0503020204020204" charset="-122"/>
                <a:ea typeface="Microsoft YaHei" panose="020B0503020204020204" charset="-122"/>
                <a:cs typeface="Arial" panose="020B0604020202020204" pitchFamily="34" charset="0"/>
              </a:rPr>
              <a:t>いです</a:t>
            </a:r>
            <a:r>
              <a:rPr lang="zh-CN" altLang="en-US" sz="1600">
                <a:latin typeface="Microsoft YaHei" panose="020B0503020204020204" charset="-122"/>
                <a:ea typeface="Microsoft YaHei" panose="020B0503020204020204" charset="-122"/>
                <a:cs typeface="Arial" panose="020B0604020202020204" pitchFamily="34" charset="0"/>
              </a:rPr>
              <a:t>。</a:t>
            </a:r>
            <a:endParaRPr lang="zh-CN" altLang="en-US" sz="1600">
              <a:latin typeface="Microsoft YaHei" panose="020B0503020204020204" charset="-122"/>
              <a:ea typeface="Microsoft YaHei" panose="020B0503020204020204" charset="-122"/>
              <a:cs typeface="Arial" panose="020B0604020202020204" pitchFamily="34" charset="0"/>
            </a:endParaRPr>
          </a:p>
          <a:p>
            <a:pPr indent="457200"/>
            <a:r>
              <a:rPr lang="ja-JP" altLang="en-US" sz="1600">
                <a:latin typeface="Microsoft YaHei" panose="020B0503020204020204" charset="-122"/>
                <a:ea typeface="Microsoft YaHei" panose="020B0503020204020204" charset="-122"/>
                <a:cs typeface="Arial" panose="020B0604020202020204" pitchFamily="34" charset="0"/>
              </a:rPr>
              <a:t>これまで</a:t>
            </a:r>
            <a:r>
              <a:rPr lang="zh-CN" altLang="en-US" sz="1600">
                <a:latin typeface="Microsoft YaHei" panose="020B0503020204020204" charset="-122"/>
                <a:ea typeface="Microsoft YaHei" panose="020B0503020204020204" charset="-122"/>
                <a:cs typeface="Arial" panose="020B0604020202020204" pitchFamily="34" charset="0"/>
              </a:rPr>
              <a:t>大手企業</a:t>
            </a:r>
            <a:r>
              <a:rPr lang="ja-JP" altLang="en-US" sz="1600">
                <a:latin typeface="Microsoft YaHei" panose="020B0503020204020204" charset="-122"/>
                <a:ea typeface="Microsoft YaHei" panose="020B0503020204020204" charset="-122"/>
                <a:cs typeface="Arial" panose="020B0604020202020204" pitchFamily="34" charset="0"/>
              </a:rPr>
              <a:t>からのご</a:t>
            </a:r>
            <a:r>
              <a:rPr lang="zh-CN" altLang="en-US" sz="1600">
                <a:latin typeface="Microsoft YaHei" panose="020B0503020204020204" charset="-122"/>
                <a:ea typeface="Microsoft YaHei" panose="020B0503020204020204" charset="-122"/>
                <a:cs typeface="Arial" panose="020B0604020202020204" pitchFamily="34" charset="0"/>
              </a:rPr>
              <a:t>招待</a:t>
            </a:r>
            <a:r>
              <a:rPr lang="ja-JP" altLang="en-US" sz="1600">
                <a:latin typeface="Microsoft YaHei" panose="020B0503020204020204" charset="-122"/>
                <a:ea typeface="Microsoft YaHei" panose="020B0503020204020204" charset="-122"/>
                <a:cs typeface="Arial" panose="020B0604020202020204" pitchFamily="34" charset="0"/>
              </a:rPr>
              <a:t>も</a:t>
            </a:r>
            <a:r>
              <a:rPr lang="zh-CN" altLang="en-US" sz="1600">
                <a:latin typeface="Microsoft YaHei" panose="020B0503020204020204" charset="-122"/>
                <a:ea typeface="Microsoft YaHei" panose="020B0503020204020204" charset="-122"/>
                <a:cs typeface="Arial" panose="020B0604020202020204" pitchFamily="34" charset="0"/>
              </a:rPr>
              <a:t>受</a:t>
            </a:r>
            <a:r>
              <a:rPr lang="ja-JP" altLang="en-US" sz="1600">
                <a:latin typeface="Microsoft YaHei" panose="020B0503020204020204" charset="-122"/>
                <a:ea typeface="Microsoft YaHei" panose="020B0503020204020204" charset="-122"/>
                <a:cs typeface="Arial" panose="020B0604020202020204" pitchFamily="34" charset="0"/>
              </a:rPr>
              <a:t>け</a:t>
            </a:r>
            <a:r>
              <a:rPr lang="zh-CN" altLang="en-US" sz="1600">
                <a:latin typeface="Microsoft YaHei" panose="020B0503020204020204" charset="-122"/>
                <a:ea typeface="Microsoft YaHei" panose="020B0503020204020204" charset="-122"/>
                <a:cs typeface="Arial" panose="020B0604020202020204" pitchFamily="34" charset="0"/>
              </a:rPr>
              <a:t>、現場</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見学</a:t>
            </a:r>
            <a:r>
              <a:rPr lang="ja-JP" altLang="en-US" sz="1600">
                <a:latin typeface="Microsoft YaHei" panose="020B0503020204020204" charset="-122"/>
                <a:ea typeface="Microsoft YaHei" panose="020B0503020204020204" charset="-122"/>
                <a:cs typeface="Arial" panose="020B0604020202020204" pitchFamily="34" charset="0"/>
              </a:rPr>
              <a:t>させていただく</a:t>
            </a:r>
            <a:r>
              <a:rPr lang="zh-CN" altLang="en-US" sz="1600">
                <a:latin typeface="Microsoft YaHei" panose="020B0503020204020204" charset="-122"/>
                <a:ea typeface="Microsoft YaHei" panose="020B0503020204020204" charset="-122"/>
                <a:cs typeface="Arial" panose="020B0604020202020204" pitchFamily="34" charset="0"/>
              </a:rPr>
              <a:t>機会</a:t>
            </a:r>
            <a:r>
              <a:rPr lang="ja-JP" altLang="en-US" sz="1600">
                <a:latin typeface="Microsoft YaHei" panose="020B0503020204020204" charset="-122"/>
                <a:ea typeface="Microsoft YaHei" panose="020B0503020204020204" charset="-122"/>
                <a:cs typeface="Arial" panose="020B0604020202020204" pitchFamily="34" charset="0"/>
              </a:rPr>
              <a:t>がありましたが</a:t>
            </a:r>
            <a:r>
              <a:rPr lang="zh-CN" altLang="en-US" sz="1600">
                <a:latin typeface="Microsoft YaHei" panose="020B0503020204020204" charset="-122"/>
                <a:ea typeface="Microsoft YaHei" panose="020B0503020204020204" charset="-122"/>
                <a:cs typeface="Arial" panose="020B0604020202020204" pitchFamily="34" charset="0"/>
              </a:rPr>
              <a:t>、目指</a:t>
            </a:r>
            <a:r>
              <a:rPr lang="ja-JP" altLang="en-US" sz="1600">
                <a:latin typeface="Microsoft YaHei" panose="020B0503020204020204" charset="-122"/>
                <a:ea typeface="Microsoft YaHei" panose="020B0503020204020204" charset="-122"/>
                <a:cs typeface="Arial" panose="020B0604020202020204" pitchFamily="34" charset="0"/>
              </a:rPr>
              <a:t>す</a:t>
            </a:r>
            <a:r>
              <a:rPr lang="zh-CN" altLang="en-US" sz="1600">
                <a:latin typeface="Microsoft YaHei" panose="020B0503020204020204" charset="-122"/>
                <a:ea typeface="Microsoft YaHei" panose="020B0503020204020204" charset="-122"/>
                <a:cs typeface="Arial" panose="020B0604020202020204" pitchFamily="34" charset="0"/>
              </a:rPr>
              <a:t>「</a:t>
            </a:r>
            <a:r>
              <a:rPr lang="en-US" altLang="en-US" sz="1600">
                <a:latin typeface="Microsoft YaHei" panose="020B0503020204020204" charset="-122"/>
                <a:ea typeface="Microsoft YaHei" panose="020B0503020204020204" charset="-122"/>
                <a:cs typeface="Arial" panose="020B0604020202020204" pitchFamily="34" charset="0"/>
              </a:rPr>
              <a:t>Google</a:t>
            </a:r>
            <a:r>
              <a:rPr lang="ja-JP" altLang="en-US" sz="1600">
                <a:latin typeface="Microsoft YaHei" panose="020B0503020204020204" charset="-122"/>
                <a:ea typeface="Microsoft YaHei" panose="020B0503020204020204" charset="-122"/>
                <a:cs typeface="Arial" panose="020B0604020202020204" pitchFamily="34" charset="0"/>
              </a:rPr>
              <a:t>のエンジニアのような</a:t>
            </a:r>
            <a:r>
              <a:rPr lang="zh-CN" altLang="en-US" sz="1600">
                <a:latin typeface="Microsoft YaHei" panose="020B0503020204020204" charset="-122"/>
                <a:ea typeface="Microsoft YaHei" panose="020B0503020204020204" charset="-122"/>
                <a:cs typeface="Arial" panose="020B0604020202020204" pitchFamily="34" charset="0"/>
              </a:rPr>
              <a:t>高速開発</a:t>
            </a:r>
            <a:r>
              <a:rPr lang="ja-JP" altLang="en-US" sz="1600">
                <a:latin typeface="Microsoft YaHei" panose="020B0503020204020204" charset="-122"/>
                <a:ea typeface="Microsoft YaHei" panose="020B0503020204020204" charset="-122"/>
                <a:cs typeface="Arial" panose="020B0604020202020204" pitchFamily="34" charset="0"/>
              </a:rPr>
              <a:t>・</a:t>
            </a:r>
            <a:r>
              <a:rPr lang="zh-CN" altLang="en-US" sz="1600">
                <a:latin typeface="Microsoft YaHei" panose="020B0503020204020204" charset="-122"/>
                <a:ea typeface="Microsoft YaHei" panose="020B0503020204020204" charset="-122"/>
                <a:cs typeface="Arial" panose="020B0604020202020204" pitchFamily="34" charset="0"/>
              </a:rPr>
              <a:t>高速改善」</a:t>
            </a:r>
            <a:r>
              <a:rPr lang="ja-JP" altLang="en-US" sz="1600">
                <a:latin typeface="Microsoft YaHei" panose="020B0503020204020204" charset="-122"/>
                <a:ea typeface="Microsoft YaHei" panose="020B0503020204020204" charset="-122"/>
                <a:cs typeface="Arial" panose="020B0604020202020204" pitchFamily="34" charset="0"/>
              </a:rPr>
              <a:t>のスタイルとは</a:t>
            </a:r>
            <a:r>
              <a:rPr lang="zh-CN" altLang="en-US" sz="1600">
                <a:latin typeface="Microsoft YaHei" panose="020B0503020204020204" charset="-122"/>
                <a:ea typeface="Microsoft YaHei" panose="020B0503020204020204" charset="-122"/>
                <a:cs typeface="Arial" panose="020B0604020202020204" pitchFamily="34" charset="0"/>
              </a:rPr>
              <a:t>大</a:t>
            </a:r>
            <a:r>
              <a:rPr lang="ja-JP" altLang="en-US" sz="1600">
                <a:latin typeface="Microsoft YaHei" panose="020B0503020204020204" charset="-122"/>
                <a:ea typeface="Microsoft YaHei" panose="020B0503020204020204" charset="-122"/>
                <a:cs typeface="Arial" panose="020B0604020202020204" pitchFamily="34" charset="0"/>
              </a:rPr>
              <a:t>きなギャップを</a:t>
            </a:r>
            <a:r>
              <a:rPr lang="zh-CN" altLang="en-US" sz="1600">
                <a:latin typeface="Microsoft YaHei" panose="020B0503020204020204" charset="-122"/>
                <a:ea typeface="Microsoft YaHei" panose="020B0503020204020204" charset="-122"/>
                <a:cs typeface="Arial" panose="020B0604020202020204" pitchFamily="34" charset="0"/>
              </a:rPr>
              <a:t>感</a:t>
            </a:r>
            <a:r>
              <a:rPr lang="ja-JP" altLang="en-US" sz="1600">
                <a:latin typeface="Microsoft YaHei" panose="020B0503020204020204" charset="-122"/>
                <a:ea typeface="Microsoft YaHei" panose="020B0503020204020204" charset="-122"/>
                <a:cs typeface="Arial" panose="020B0604020202020204" pitchFamily="34" charset="0"/>
              </a:rPr>
              <a:t>じました</a:t>
            </a:r>
            <a:r>
              <a:rPr lang="zh-CN" altLang="en-US" sz="1600">
                <a:latin typeface="Microsoft YaHei" panose="020B0503020204020204" charset="-122"/>
                <a:ea typeface="Microsoft YaHei" panose="020B0503020204020204" charset="-122"/>
                <a:cs typeface="Arial" panose="020B0604020202020204" pitchFamily="34" charset="0"/>
              </a:rPr>
              <a:t>。率直</a:t>
            </a:r>
            <a:r>
              <a:rPr lang="ja-JP" altLang="en-US" sz="1600">
                <a:latin typeface="Microsoft YaHei" panose="020B0503020204020204" charset="-122"/>
                <a:ea typeface="Microsoft YaHei" panose="020B0503020204020204" charset="-122"/>
                <a:cs typeface="Arial" panose="020B0604020202020204" pitchFamily="34" charset="0"/>
              </a:rPr>
              <a:t>に</a:t>
            </a:r>
            <a:r>
              <a:rPr lang="zh-CN" altLang="en-US" sz="1600">
                <a:latin typeface="Microsoft YaHei" panose="020B0503020204020204" charset="-122"/>
                <a:ea typeface="Microsoft YaHei" panose="020B0503020204020204" charset="-122"/>
                <a:cs typeface="Arial" panose="020B0604020202020204" pitchFamily="34" charset="0"/>
              </a:rPr>
              <a:t>言</a:t>
            </a:r>
            <a:r>
              <a:rPr lang="ja-JP" altLang="en-US" sz="1600">
                <a:latin typeface="Microsoft YaHei" panose="020B0503020204020204" charset="-122"/>
                <a:ea typeface="Microsoft YaHei" panose="020B0503020204020204" charset="-122"/>
                <a:cs typeface="Arial" panose="020B0604020202020204" pitchFamily="34" charset="0"/>
              </a:rPr>
              <a:t>うと</a:t>
            </a:r>
            <a:r>
              <a:rPr lang="zh-CN" altLang="en-US" sz="1600">
                <a:latin typeface="Microsoft YaHei" panose="020B0503020204020204" charset="-122"/>
                <a:ea typeface="Microsoft YaHei" panose="020B0503020204020204" charset="-122"/>
                <a:cs typeface="Arial" panose="020B0604020202020204" pitchFamily="34" charset="0"/>
              </a:rPr>
              <a:t>、多</a:t>
            </a:r>
            <a:r>
              <a:rPr lang="ja-JP" altLang="en-US" sz="1600">
                <a:latin typeface="Microsoft YaHei" panose="020B0503020204020204" charset="-122"/>
                <a:ea typeface="Microsoft YaHei" panose="020B0503020204020204" charset="-122"/>
                <a:cs typeface="Arial" panose="020B0604020202020204" pitchFamily="34" charset="0"/>
              </a:rPr>
              <a:t>くの</a:t>
            </a:r>
            <a:r>
              <a:rPr lang="zh-CN" altLang="en-US" sz="1600">
                <a:latin typeface="Microsoft YaHei" panose="020B0503020204020204" charset="-122"/>
                <a:ea typeface="Microsoft YaHei" panose="020B0503020204020204" charset="-122"/>
                <a:cs typeface="Arial" panose="020B0604020202020204" pitchFamily="34" charset="0"/>
              </a:rPr>
              <a:t>大企業</a:t>
            </a:r>
            <a:r>
              <a:rPr lang="ja-JP" altLang="en-US" sz="1600">
                <a:latin typeface="Microsoft YaHei" panose="020B0503020204020204" charset="-122"/>
                <a:ea typeface="Microsoft YaHei" panose="020B0503020204020204" charset="-122"/>
                <a:cs typeface="Arial" panose="020B0604020202020204" pitchFamily="34" charset="0"/>
              </a:rPr>
              <a:t>ではスピード</a:t>
            </a:r>
            <a:r>
              <a:rPr lang="zh-CN" altLang="en-US" sz="1600">
                <a:latin typeface="Microsoft YaHei" panose="020B0503020204020204" charset="-122"/>
                <a:ea typeface="Microsoft YaHei" panose="020B0503020204020204" charset="-122"/>
                <a:cs typeface="Arial" panose="020B0604020202020204" pitchFamily="34" charset="0"/>
              </a:rPr>
              <a:t>感</a:t>
            </a:r>
            <a:r>
              <a:rPr lang="ja-JP" altLang="en-US" sz="1600">
                <a:latin typeface="Microsoft YaHei" panose="020B0503020204020204" charset="-122"/>
                <a:ea typeface="Microsoft YaHei" panose="020B0503020204020204" charset="-122"/>
                <a:cs typeface="Arial" panose="020B0604020202020204" pitchFamily="34" charset="0"/>
              </a:rPr>
              <a:t>や</a:t>
            </a:r>
            <a:r>
              <a:rPr lang="zh-CN" altLang="en-US" sz="1600">
                <a:latin typeface="Microsoft YaHei" panose="020B0503020204020204" charset="-122"/>
                <a:ea typeface="Microsoft YaHei" panose="020B0503020204020204" charset="-122"/>
                <a:cs typeface="Arial" panose="020B0604020202020204" pitchFamily="34" charset="0"/>
              </a:rPr>
              <a:t>活気</a:t>
            </a:r>
            <a:r>
              <a:rPr lang="ja-JP" altLang="en-US" sz="1600">
                <a:latin typeface="Microsoft YaHei" panose="020B0503020204020204" charset="-122"/>
                <a:ea typeface="Microsoft YaHei" panose="020B0503020204020204" charset="-122"/>
                <a:cs typeface="Arial" panose="020B0604020202020204" pitchFamily="34" charset="0"/>
              </a:rPr>
              <a:t>に</a:t>
            </a:r>
            <a:r>
              <a:rPr lang="zh-CN" altLang="en-US" sz="1600">
                <a:latin typeface="Microsoft YaHei" panose="020B0503020204020204" charset="-122"/>
                <a:ea typeface="Microsoft YaHei" panose="020B0503020204020204" charset="-122"/>
                <a:cs typeface="Arial" panose="020B0604020202020204" pitchFamily="34" charset="0"/>
              </a:rPr>
              <a:t>欠</a:t>
            </a:r>
            <a:r>
              <a:rPr lang="ja-JP" altLang="en-US" sz="1600">
                <a:latin typeface="Microsoft YaHei" panose="020B0503020204020204" charset="-122"/>
                <a:ea typeface="Microsoft YaHei" panose="020B0503020204020204" charset="-122"/>
                <a:cs typeface="Arial" panose="020B0604020202020204" pitchFamily="34" charset="0"/>
              </a:rPr>
              <a:t>けていると</a:t>
            </a:r>
            <a:r>
              <a:rPr lang="zh-CN" altLang="en-US" sz="1600">
                <a:latin typeface="Microsoft YaHei" panose="020B0503020204020204" charset="-122"/>
                <a:ea typeface="Microsoft YaHei" panose="020B0503020204020204" charset="-122"/>
                <a:cs typeface="Arial" panose="020B0604020202020204" pitchFamily="34" charset="0"/>
              </a:rPr>
              <a:t>感</a:t>
            </a:r>
            <a:r>
              <a:rPr lang="ja-JP" altLang="en-US" sz="1600">
                <a:latin typeface="Microsoft YaHei" panose="020B0503020204020204" charset="-122"/>
                <a:ea typeface="Microsoft YaHei" panose="020B0503020204020204" charset="-122"/>
                <a:cs typeface="Arial" panose="020B0604020202020204" pitchFamily="34" charset="0"/>
              </a:rPr>
              <a:t>じたのが</a:t>
            </a:r>
            <a:r>
              <a:rPr lang="zh-CN" altLang="en-US" sz="1600">
                <a:latin typeface="Microsoft YaHei" panose="020B0503020204020204" charset="-122"/>
                <a:ea typeface="Microsoft YaHei" panose="020B0503020204020204" charset="-122"/>
                <a:cs typeface="Arial" panose="020B0604020202020204" pitchFamily="34" charset="0"/>
              </a:rPr>
              <a:t>正直</a:t>
            </a:r>
            <a:r>
              <a:rPr lang="ja-JP" altLang="en-US" sz="1600">
                <a:latin typeface="Microsoft YaHei" panose="020B0503020204020204" charset="-122"/>
                <a:ea typeface="Microsoft YaHei" panose="020B0503020204020204" charset="-122"/>
                <a:cs typeface="Arial" panose="020B0604020202020204" pitchFamily="34" charset="0"/>
              </a:rPr>
              <a:t>な</a:t>
            </a:r>
            <a:r>
              <a:rPr lang="zh-CN" altLang="en-US" sz="1600">
                <a:latin typeface="Microsoft YaHei" panose="020B0503020204020204" charset="-122"/>
                <a:ea typeface="Microsoft YaHei" panose="020B0503020204020204" charset="-122"/>
                <a:cs typeface="Arial" panose="020B0604020202020204" pitchFamily="34" charset="0"/>
              </a:rPr>
              <a:t>印象</a:t>
            </a:r>
            <a:r>
              <a:rPr lang="ja-JP" altLang="en-US" sz="1600">
                <a:latin typeface="Microsoft YaHei" panose="020B0503020204020204" charset="-122"/>
                <a:ea typeface="Microsoft YaHei" panose="020B0503020204020204" charset="-122"/>
                <a:cs typeface="Arial" panose="020B0604020202020204" pitchFamily="34" charset="0"/>
              </a:rPr>
              <a:t>です</a:t>
            </a:r>
            <a:r>
              <a:rPr lang="zh-CN" altLang="en-US" sz="1600">
                <a:latin typeface="Microsoft YaHei" panose="020B0503020204020204" charset="-122"/>
                <a:ea typeface="Microsoft YaHei" panose="020B0503020204020204" charset="-122"/>
                <a:cs typeface="Arial" panose="020B0604020202020204" pitchFamily="34" charset="0"/>
              </a:rPr>
              <a:t>。</a:t>
            </a:r>
            <a:endParaRPr lang="en-US" altLang="en-US" sz="1600">
              <a:latin typeface="Microsoft YaHei" panose="020B0503020204020204" charset="-122"/>
              <a:ea typeface="Microsoft YaHei" panose="020B0503020204020204" charset="-122"/>
              <a:cs typeface="Arial" panose="020B0604020202020204" pitchFamily="34" charset="0"/>
            </a:endParaRPr>
          </a:p>
          <a:p>
            <a:pPr indent="457200"/>
            <a:r>
              <a:rPr lang="ja-JP" altLang="en-US" sz="1600">
                <a:latin typeface="Microsoft YaHei" panose="020B0503020204020204" charset="-122"/>
                <a:ea typeface="Microsoft YaHei" panose="020B0503020204020204" charset="-122"/>
                <a:cs typeface="Arial" panose="020B0604020202020204" pitchFamily="34" charset="0"/>
              </a:rPr>
              <a:t>だからこそ</a:t>
            </a:r>
            <a:r>
              <a:rPr lang="zh-CN" altLang="en-US" sz="1600">
                <a:latin typeface="Microsoft YaHei" panose="020B0503020204020204" charset="-122"/>
                <a:ea typeface="Microsoft YaHei" panose="020B0503020204020204" charset="-122"/>
                <a:cs typeface="Arial" panose="020B0604020202020204" pitchFamily="34" charset="0"/>
              </a:rPr>
              <a:t>、活力</a:t>
            </a:r>
            <a:r>
              <a:rPr lang="ja-JP" altLang="en-US" sz="1600">
                <a:latin typeface="Microsoft YaHei" panose="020B0503020204020204" charset="-122"/>
                <a:ea typeface="Microsoft YaHei" panose="020B0503020204020204" charset="-122"/>
                <a:cs typeface="Arial" panose="020B0604020202020204" pitchFamily="34" charset="0"/>
              </a:rPr>
              <a:t>があり</a:t>
            </a:r>
            <a:r>
              <a:rPr lang="zh-CN" altLang="en-US" sz="1600">
                <a:latin typeface="Microsoft YaHei" panose="020B0503020204020204" charset="-122"/>
                <a:ea typeface="Microsoft YaHei" panose="020B0503020204020204" charset="-122"/>
                <a:cs typeface="Arial" panose="020B0604020202020204" pitchFamily="34" charset="0"/>
              </a:rPr>
              <a:t>、若</a:t>
            </a:r>
            <a:r>
              <a:rPr lang="ja-JP" altLang="en-US" sz="1600">
                <a:latin typeface="Microsoft YaHei" panose="020B0503020204020204" charset="-122"/>
                <a:ea typeface="Microsoft YaHei" panose="020B0503020204020204" charset="-122"/>
                <a:cs typeface="Arial" panose="020B0604020202020204" pitchFamily="34" charset="0"/>
              </a:rPr>
              <a:t>いチームにチャンスを</a:t>
            </a:r>
            <a:r>
              <a:rPr lang="zh-CN" altLang="en-US" sz="1600">
                <a:latin typeface="Microsoft YaHei" panose="020B0503020204020204" charset="-122"/>
                <a:ea typeface="Microsoft YaHei" panose="020B0503020204020204" charset="-122"/>
                <a:cs typeface="Arial" panose="020B0604020202020204" pitchFamily="34" charset="0"/>
              </a:rPr>
              <a:t>与</a:t>
            </a:r>
            <a:r>
              <a:rPr lang="ja-JP" altLang="en-US" sz="1600">
                <a:latin typeface="Microsoft YaHei" panose="020B0503020204020204" charset="-122"/>
                <a:ea typeface="Microsoft YaHei" panose="020B0503020204020204" charset="-122"/>
                <a:cs typeface="Arial" panose="020B0604020202020204" pitchFamily="34" charset="0"/>
              </a:rPr>
              <a:t>えてくれる</a:t>
            </a:r>
            <a:r>
              <a:rPr lang="zh-CN" altLang="en-US" sz="1600">
                <a:latin typeface="Microsoft YaHei" panose="020B0503020204020204" charset="-122"/>
                <a:ea typeface="Microsoft YaHei" panose="020B0503020204020204" charset="-122"/>
                <a:cs typeface="Arial" panose="020B0604020202020204" pitchFamily="34" charset="0"/>
              </a:rPr>
              <a:t>企業</a:t>
            </a:r>
            <a:r>
              <a:rPr lang="ja-JP" altLang="en-US" sz="1600">
                <a:latin typeface="Microsoft YaHei" panose="020B0503020204020204" charset="-122"/>
                <a:ea typeface="Microsoft YaHei" panose="020B0503020204020204" charset="-122"/>
                <a:cs typeface="Arial" panose="020B0604020202020204" pitchFamily="34" charset="0"/>
              </a:rPr>
              <a:t>と</a:t>
            </a:r>
            <a:r>
              <a:rPr lang="zh-CN" altLang="en-US" sz="1600">
                <a:latin typeface="Microsoft YaHei" panose="020B0503020204020204" charset="-122"/>
                <a:ea typeface="Microsoft YaHei" panose="020B0503020204020204" charset="-122"/>
                <a:cs typeface="Arial" panose="020B0604020202020204" pitchFamily="34" charset="0"/>
              </a:rPr>
              <a:t>出会</a:t>
            </a:r>
            <a:r>
              <a:rPr lang="ja-JP" altLang="en-US" sz="1600">
                <a:latin typeface="Microsoft YaHei" panose="020B0503020204020204" charset="-122"/>
                <a:ea typeface="Microsoft YaHei" panose="020B0503020204020204" charset="-122"/>
                <a:cs typeface="Arial" panose="020B0604020202020204" pitchFamily="34" charset="0"/>
              </a:rPr>
              <a:t>いたいと</a:t>
            </a:r>
            <a:r>
              <a:rPr lang="zh-CN" altLang="en-US" sz="1600">
                <a:latin typeface="Microsoft YaHei" panose="020B0503020204020204" charset="-122"/>
                <a:ea typeface="Microsoft YaHei" panose="020B0503020204020204" charset="-122"/>
                <a:cs typeface="Arial" panose="020B0604020202020204" pitchFamily="34" charset="0"/>
              </a:rPr>
              <a:t>思</a:t>
            </a:r>
            <a:r>
              <a:rPr lang="ja-JP" altLang="en-US" sz="1600">
                <a:latin typeface="Microsoft YaHei" panose="020B0503020204020204" charset="-122"/>
                <a:ea typeface="Microsoft YaHei" panose="020B0503020204020204" charset="-122"/>
                <a:cs typeface="Arial" panose="020B0604020202020204" pitchFamily="34" charset="0"/>
              </a:rPr>
              <a:t>っています</a:t>
            </a:r>
            <a:r>
              <a:rPr lang="zh-CN" altLang="en-US" sz="1600">
                <a:latin typeface="Microsoft YaHei" panose="020B0503020204020204" charset="-122"/>
                <a:ea typeface="Microsoft YaHei" panose="020B0503020204020204" charset="-122"/>
                <a:cs typeface="Arial" panose="020B0604020202020204" pitchFamily="34" charset="0"/>
              </a:rPr>
              <a:t>。現在</a:t>
            </a:r>
            <a:r>
              <a:rPr lang="ja-JP" altLang="en-US" sz="1600">
                <a:latin typeface="Microsoft YaHei" panose="020B0503020204020204" charset="-122"/>
                <a:ea typeface="Microsoft YaHei" panose="020B0503020204020204" charset="-122"/>
                <a:cs typeface="Arial" panose="020B0604020202020204" pitchFamily="34" charset="0"/>
              </a:rPr>
              <a:t>の</a:t>
            </a:r>
            <a:r>
              <a:rPr lang="zh-CN" altLang="en-US" sz="1600">
                <a:latin typeface="Microsoft YaHei" panose="020B0503020204020204" charset="-122"/>
                <a:ea typeface="Microsoft YaHei" panose="020B0503020204020204" charset="-122"/>
                <a:cs typeface="Arial" panose="020B0604020202020204" pitchFamily="34" charset="0"/>
              </a:rPr>
              <a:t>日本語</a:t>
            </a:r>
            <a:r>
              <a:rPr lang="ja-JP" altLang="en-US" sz="1600">
                <a:latin typeface="Microsoft YaHei" panose="020B0503020204020204" charset="-122"/>
                <a:ea typeface="Microsoft YaHei" panose="020B0503020204020204" charset="-122"/>
                <a:cs typeface="Arial" panose="020B0604020202020204" pitchFamily="34" charset="0"/>
              </a:rPr>
              <a:t>レベルは</a:t>
            </a:r>
            <a:r>
              <a:rPr lang="zh-CN" altLang="en-US" sz="1600">
                <a:latin typeface="Microsoft YaHei" panose="020B0503020204020204" charset="-122"/>
                <a:ea typeface="Microsoft YaHei" panose="020B0503020204020204" charset="-122"/>
                <a:cs typeface="Arial" panose="020B0604020202020204" pitchFamily="34" charset="0"/>
              </a:rPr>
              <a:t>日常会話程度</a:t>
            </a:r>
            <a:r>
              <a:rPr lang="ja-JP" altLang="en-US" sz="1600">
                <a:latin typeface="Microsoft YaHei" panose="020B0503020204020204" charset="-122"/>
                <a:ea typeface="Microsoft YaHei" panose="020B0503020204020204" charset="-122"/>
                <a:cs typeface="Arial" panose="020B0604020202020204" pitchFamily="34" charset="0"/>
              </a:rPr>
              <a:t>かもしれませんが</a:t>
            </a:r>
            <a:r>
              <a:rPr lang="zh-CN" altLang="en-US" sz="1600">
                <a:latin typeface="Microsoft YaHei" panose="020B0503020204020204" charset="-122"/>
                <a:ea typeface="Microsoft YaHei" panose="020B0503020204020204" charset="-122"/>
                <a:cs typeface="Arial" panose="020B0604020202020204" pitchFamily="34" charset="0"/>
              </a:rPr>
              <a:t>、今後</a:t>
            </a:r>
            <a:r>
              <a:rPr lang="ja-JP" altLang="en-US" sz="1600">
                <a:latin typeface="Microsoft YaHei" panose="020B0503020204020204" charset="-122"/>
                <a:ea typeface="Microsoft YaHei" panose="020B0503020204020204" charset="-122"/>
                <a:cs typeface="Arial" panose="020B0604020202020204" pitchFamily="34" charset="0"/>
              </a:rPr>
              <a:t>さらに</a:t>
            </a:r>
            <a:r>
              <a:rPr lang="zh-CN" altLang="en-US" sz="1600">
                <a:latin typeface="Microsoft YaHei" panose="020B0503020204020204" charset="-122"/>
                <a:ea typeface="Microsoft YaHei" panose="020B0503020204020204" charset="-122"/>
                <a:cs typeface="Arial" panose="020B0604020202020204" pitchFamily="34" charset="0"/>
              </a:rPr>
              <a:t>語学力</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高</a:t>
            </a:r>
            <a:r>
              <a:rPr lang="ja-JP" altLang="en-US" sz="1600">
                <a:latin typeface="Microsoft YaHei" panose="020B0503020204020204" charset="-122"/>
                <a:ea typeface="Microsoft YaHei" panose="020B0503020204020204" charset="-122"/>
                <a:cs typeface="Arial" panose="020B0604020202020204" pitchFamily="34" charset="0"/>
              </a:rPr>
              <a:t>め</a:t>
            </a:r>
            <a:r>
              <a:rPr lang="zh-CN" altLang="en-US" sz="1600">
                <a:latin typeface="Microsoft YaHei" panose="020B0503020204020204" charset="-122"/>
                <a:ea typeface="Microsoft YaHei" panose="020B0503020204020204" charset="-122"/>
                <a:cs typeface="Arial" panose="020B0604020202020204" pitchFamily="34" charset="0"/>
              </a:rPr>
              <a:t>、企業文化</a:t>
            </a:r>
            <a:r>
              <a:rPr lang="ja-JP" altLang="en-US" sz="1600">
                <a:latin typeface="Microsoft YaHei" panose="020B0503020204020204" charset="-122"/>
                <a:ea typeface="Microsoft YaHei" panose="020B0503020204020204" charset="-122"/>
                <a:cs typeface="Arial" panose="020B0604020202020204" pitchFamily="34" charset="0"/>
              </a:rPr>
              <a:t>にしっかりと</a:t>
            </a:r>
            <a:r>
              <a:rPr lang="zh-CN" altLang="en-US" sz="1600">
                <a:latin typeface="Microsoft YaHei" panose="020B0503020204020204" charset="-122"/>
                <a:ea typeface="Microsoft YaHei" panose="020B0503020204020204" charset="-122"/>
                <a:cs typeface="Arial" panose="020B0604020202020204" pitchFamily="34" charset="0"/>
              </a:rPr>
              <a:t>馴染</a:t>
            </a:r>
            <a:r>
              <a:rPr lang="ja-JP" altLang="en-US" sz="1600">
                <a:latin typeface="Microsoft YaHei" panose="020B0503020204020204" charset="-122"/>
                <a:ea typeface="Microsoft YaHei" panose="020B0503020204020204" charset="-122"/>
                <a:cs typeface="Arial" panose="020B0604020202020204" pitchFamily="34" charset="0"/>
              </a:rPr>
              <a:t>み</a:t>
            </a:r>
            <a:r>
              <a:rPr lang="zh-CN" altLang="en-US" sz="1600">
                <a:latin typeface="Microsoft YaHei" panose="020B0503020204020204" charset="-122"/>
                <a:ea typeface="Microsoft YaHei" panose="020B0503020204020204" charset="-122"/>
                <a:cs typeface="Arial" panose="020B0604020202020204" pitchFamily="34" charset="0"/>
              </a:rPr>
              <a:t>、開発</a:t>
            </a:r>
            <a:r>
              <a:rPr lang="ja-JP" altLang="en-US" sz="1600">
                <a:latin typeface="Microsoft YaHei" panose="020B0503020204020204" charset="-122"/>
                <a:ea typeface="Microsoft YaHei" panose="020B0503020204020204" charset="-122"/>
                <a:cs typeface="Arial" panose="020B0604020202020204" pitchFamily="34" charset="0"/>
              </a:rPr>
              <a:t>スタイルを</a:t>
            </a:r>
            <a:r>
              <a:rPr lang="zh-CN" altLang="en-US" sz="1600">
                <a:latin typeface="Microsoft YaHei" panose="020B0503020204020204" charset="-122"/>
                <a:ea typeface="Microsoft YaHei" panose="020B0503020204020204" charset="-122"/>
                <a:cs typeface="Arial" panose="020B0604020202020204" pitchFamily="34" charset="0"/>
              </a:rPr>
              <a:t>融合</a:t>
            </a:r>
            <a:r>
              <a:rPr lang="ja-JP" altLang="en-US" sz="1600">
                <a:latin typeface="Microsoft YaHei" panose="020B0503020204020204" charset="-122"/>
                <a:ea typeface="Microsoft YaHei" panose="020B0503020204020204" charset="-122"/>
                <a:cs typeface="Arial" panose="020B0604020202020204" pitchFamily="34" charset="0"/>
              </a:rPr>
              <a:t>させながら</a:t>
            </a:r>
            <a:r>
              <a:rPr lang="zh-CN" altLang="en-US" sz="1600">
                <a:latin typeface="Microsoft YaHei" panose="020B0503020204020204" charset="-122"/>
                <a:ea typeface="Microsoft YaHei" panose="020B0503020204020204" charset="-122"/>
                <a:cs typeface="Arial" panose="020B0604020202020204" pitchFamily="34" charset="0"/>
              </a:rPr>
              <a:t>、共</a:t>
            </a:r>
            <a:r>
              <a:rPr lang="ja-JP" altLang="en-US" sz="1600">
                <a:latin typeface="Microsoft YaHei" panose="020B0503020204020204" charset="-122"/>
                <a:ea typeface="Microsoft YaHei" panose="020B0503020204020204" charset="-122"/>
                <a:cs typeface="Arial" panose="020B0604020202020204" pitchFamily="34" charset="0"/>
              </a:rPr>
              <a:t>に</a:t>
            </a:r>
            <a:r>
              <a:rPr lang="en-US" altLang="en-US" sz="1600">
                <a:latin typeface="Microsoft YaHei" panose="020B0503020204020204" charset="-122"/>
                <a:ea typeface="Microsoft YaHei" panose="020B0503020204020204" charset="-122"/>
                <a:cs typeface="Arial" panose="020B0604020202020204" pitchFamily="34" charset="0"/>
              </a:rPr>
              <a:t>“</a:t>
            </a:r>
            <a:r>
              <a:rPr lang="zh-CN" altLang="en-US" sz="1600">
                <a:latin typeface="Microsoft YaHei" panose="020B0503020204020204" charset="-122"/>
                <a:ea typeface="Microsoft YaHei" panose="020B0503020204020204" charset="-122"/>
                <a:cs typeface="Arial" panose="020B0604020202020204" pitchFamily="34" charset="0"/>
              </a:rPr>
              <a:t>偉大</a:t>
            </a:r>
            <a:r>
              <a:rPr lang="ja-JP" altLang="en-US" sz="1600">
                <a:latin typeface="Microsoft YaHei" panose="020B0503020204020204" charset="-122"/>
                <a:ea typeface="Microsoft YaHei" panose="020B0503020204020204" charset="-122"/>
                <a:cs typeface="Arial" panose="020B0604020202020204" pitchFamily="34" charset="0"/>
              </a:rPr>
              <a:t>なもの</a:t>
            </a:r>
            <a:r>
              <a:rPr lang="en-US" altLang="en-US" sz="1600">
                <a:latin typeface="Microsoft YaHei" panose="020B0503020204020204" charset="-122"/>
                <a:ea typeface="Microsoft YaHei" panose="020B0503020204020204" charset="-122"/>
                <a:cs typeface="Arial" panose="020B0604020202020204" pitchFamily="34" charset="0"/>
              </a:rPr>
              <a:t>”</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創</a:t>
            </a:r>
            <a:r>
              <a:rPr lang="ja-JP" altLang="en-US" sz="1600">
                <a:latin typeface="Microsoft YaHei" panose="020B0503020204020204" charset="-122"/>
                <a:ea typeface="Microsoft YaHei" panose="020B0503020204020204" charset="-122"/>
                <a:cs typeface="Arial" panose="020B0604020202020204" pitchFamily="34" charset="0"/>
              </a:rPr>
              <a:t>り</a:t>
            </a:r>
            <a:r>
              <a:rPr lang="zh-CN" altLang="en-US" sz="1600">
                <a:latin typeface="Microsoft YaHei" panose="020B0503020204020204" charset="-122"/>
                <a:ea typeface="Microsoft YaHei" panose="020B0503020204020204" charset="-122"/>
                <a:cs typeface="Arial" panose="020B0604020202020204" pitchFamily="34" charset="0"/>
              </a:rPr>
              <a:t>上</a:t>
            </a:r>
            <a:r>
              <a:rPr lang="ja-JP" altLang="en-US" sz="1600">
                <a:latin typeface="Microsoft YaHei" panose="020B0503020204020204" charset="-122"/>
                <a:ea typeface="Microsoft YaHei" panose="020B0503020204020204" charset="-122"/>
                <a:cs typeface="Arial" panose="020B0604020202020204" pitchFamily="34" charset="0"/>
              </a:rPr>
              <a:t>げていきたいと</a:t>
            </a:r>
            <a:r>
              <a:rPr lang="zh-CN" altLang="en-US" sz="1600">
                <a:latin typeface="Microsoft YaHei" panose="020B0503020204020204" charset="-122"/>
                <a:ea typeface="Microsoft YaHei" panose="020B0503020204020204" charset="-122"/>
                <a:cs typeface="Arial" panose="020B0604020202020204" pitchFamily="34" charset="0"/>
              </a:rPr>
              <a:t>考</a:t>
            </a:r>
            <a:r>
              <a:rPr lang="ja-JP" altLang="en-US" sz="1600">
                <a:latin typeface="Microsoft YaHei" panose="020B0503020204020204" charset="-122"/>
                <a:ea typeface="Microsoft YaHei" panose="020B0503020204020204" charset="-122"/>
                <a:cs typeface="Arial" panose="020B0604020202020204" pitchFamily="34" charset="0"/>
              </a:rPr>
              <a:t>えています</a:t>
            </a:r>
            <a:r>
              <a:rPr lang="zh-CN" altLang="en-US" sz="1600">
                <a:latin typeface="Microsoft YaHei" panose="020B0503020204020204" charset="-122"/>
                <a:ea typeface="Microsoft YaHei" panose="020B0503020204020204" charset="-122"/>
                <a:cs typeface="Arial" panose="020B0604020202020204" pitchFamily="34" charset="0"/>
              </a:rPr>
              <a:t>。</a:t>
            </a:r>
            <a:endParaRPr lang="zh-CN" altLang="en-US" sz="1600">
              <a:latin typeface="Microsoft YaHei" panose="020B0503020204020204" charset="-122"/>
              <a:ea typeface="Microsoft YaHei" panose="020B0503020204020204" charset="-122"/>
              <a:cs typeface="Arial" panose="020B0604020202020204" pitchFamily="34" charset="0"/>
            </a:endParaRPr>
          </a:p>
          <a:p>
            <a:pPr indent="457200"/>
            <a:r>
              <a:rPr lang="zh-CN" altLang="en-US" sz="1600">
                <a:latin typeface="Microsoft YaHei" panose="020B0503020204020204" charset="-122"/>
                <a:ea typeface="Microsoft YaHei" panose="020B0503020204020204" charset="-122"/>
                <a:cs typeface="Arial" panose="020B0604020202020204" pitchFamily="34" charset="0"/>
              </a:rPr>
              <a:t>肩書</a:t>
            </a:r>
            <a:r>
              <a:rPr lang="ja-JP" altLang="en-US" sz="1600">
                <a:latin typeface="Microsoft YaHei" panose="020B0503020204020204" charset="-122"/>
                <a:ea typeface="Microsoft YaHei" panose="020B0503020204020204" charset="-122"/>
                <a:cs typeface="Arial" panose="020B0604020202020204" pitchFamily="34" charset="0"/>
              </a:rPr>
              <a:t>きや</a:t>
            </a:r>
            <a:r>
              <a:rPr lang="zh-CN" altLang="en-US" sz="1600">
                <a:latin typeface="Microsoft YaHei" panose="020B0503020204020204" charset="-122"/>
                <a:ea typeface="Microsoft YaHei" panose="020B0503020204020204" charset="-122"/>
                <a:cs typeface="Arial" panose="020B0604020202020204" pitchFamily="34" charset="0"/>
              </a:rPr>
              <a:t>学歴</a:t>
            </a:r>
            <a:r>
              <a:rPr lang="ja-JP" altLang="en-US" sz="1600">
                <a:latin typeface="Microsoft YaHei" panose="020B0503020204020204" charset="-122"/>
                <a:ea typeface="Microsoft YaHei" panose="020B0503020204020204" charset="-122"/>
                <a:cs typeface="Arial" panose="020B0604020202020204" pitchFamily="34" charset="0"/>
              </a:rPr>
              <a:t>に</a:t>
            </a:r>
            <a:r>
              <a:rPr lang="zh-CN" altLang="en-US" sz="1600">
                <a:latin typeface="Microsoft YaHei" panose="020B0503020204020204" charset="-122"/>
                <a:ea typeface="Microsoft YaHei" panose="020B0503020204020204" charset="-122"/>
                <a:cs typeface="Arial" panose="020B0604020202020204" pitchFamily="34" charset="0"/>
              </a:rPr>
              <a:t>頼</a:t>
            </a:r>
            <a:r>
              <a:rPr lang="ja-JP" altLang="en-US" sz="1600">
                <a:latin typeface="Microsoft YaHei" panose="020B0503020204020204" charset="-122"/>
                <a:ea typeface="Microsoft YaHei" panose="020B0503020204020204" charset="-122"/>
                <a:cs typeface="Arial" panose="020B0604020202020204" pitchFamily="34" charset="0"/>
              </a:rPr>
              <a:t>るのではなく</a:t>
            </a:r>
            <a:r>
              <a:rPr lang="zh-CN" altLang="en-US" sz="1600">
                <a:latin typeface="Microsoft YaHei" panose="020B0503020204020204" charset="-122"/>
                <a:ea typeface="Microsoft YaHei" panose="020B0503020204020204" charset="-122"/>
                <a:cs typeface="Arial" panose="020B0604020202020204" pitchFamily="34" charset="0"/>
              </a:rPr>
              <a:t>、本気</a:t>
            </a:r>
            <a:r>
              <a:rPr lang="ja-JP" altLang="en-US" sz="1600">
                <a:latin typeface="Microsoft YaHei" panose="020B0503020204020204" charset="-122"/>
                <a:ea typeface="Microsoft YaHei" panose="020B0503020204020204" charset="-122"/>
                <a:cs typeface="Arial" panose="020B0604020202020204" pitchFamily="34" charset="0"/>
              </a:rPr>
              <a:t>で</a:t>
            </a:r>
            <a:r>
              <a:rPr lang="zh-CN" altLang="en-US" sz="1600">
                <a:latin typeface="Microsoft YaHei" panose="020B0503020204020204" charset="-122"/>
                <a:ea typeface="Microsoft YaHei" panose="020B0503020204020204" charset="-122"/>
                <a:cs typeface="Arial" panose="020B0604020202020204" pitchFamily="34" charset="0"/>
              </a:rPr>
              <a:t>価値</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生</a:t>
            </a:r>
            <a:r>
              <a:rPr lang="ja-JP" altLang="en-US" sz="1600">
                <a:latin typeface="Microsoft YaHei" panose="020B0503020204020204" charset="-122"/>
                <a:ea typeface="Microsoft YaHei" panose="020B0503020204020204" charset="-122"/>
                <a:cs typeface="Arial" panose="020B0604020202020204" pitchFamily="34" charset="0"/>
              </a:rPr>
              <a:t>み</a:t>
            </a:r>
            <a:r>
              <a:rPr lang="zh-CN" altLang="en-US" sz="1600">
                <a:latin typeface="Microsoft YaHei" panose="020B0503020204020204" charset="-122"/>
                <a:ea typeface="Microsoft YaHei" panose="020B0503020204020204" charset="-122"/>
                <a:cs typeface="Arial" panose="020B0604020202020204" pitchFamily="34" charset="0"/>
              </a:rPr>
              <a:t>出</a:t>
            </a:r>
            <a:r>
              <a:rPr lang="ja-JP" altLang="en-US" sz="1600">
                <a:latin typeface="Microsoft YaHei" panose="020B0503020204020204" charset="-122"/>
                <a:ea typeface="Microsoft YaHei" panose="020B0503020204020204" charset="-122"/>
                <a:cs typeface="Arial" panose="020B0604020202020204" pitchFamily="34" charset="0"/>
              </a:rPr>
              <a:t>す</a:t>
            </a:r>
            <a:r>
              <a:rPr lang="zh-CN" altLang="en-US" sz="1600">
                <a:latin typeface="Microsoft YaHei" panose="020B0503020204020204" charset="-122"/>
                <a:ea typeface="Microsoft YaHei" panose="020B0503020204020204" charset="-122"/>
                <a:cs typeface="Arial" panose="020B0604020202020204" pitchFamily="34" charset="0"/>
              </a:rPr>
              <a:t>仲間</a:t>
            </a:r>
            <a:r>
              <a:rPr lang="ja-JP" altLang="en-US" sz="1600">
                <a:latin typeface="Microsoft YaHei" panose="020B0503020204020204" charset="-122"/>
                <a:ea typeface="Microsoft YaHei" panose="020B0503020204020204" charset="-122"/>
                <a:cs typeface="Arial" panose="020B0604020202020204" pitchFamily="34" charset="0"/>
              </a:rPr>
              <a:t>として</a:t>
            </a:r>
            <a:r>
              <a:rPr lang="zh-CN" altLang="en-US" sz="1600">
                <a:latin typeface="Microsoft YaHei" panose="020B0503020204020204" charset="-122"/>
                <a:ea typeface="Microsoft YaHei" panose="020B0503020204020204" charset="-122"/>
                <a:cs typeface="Arial" panose="020B0604020202020204" pitchFamily="34" charset="0"/>
              </a:rPr>
              <a:t>、企業</a:t>
            </a:r>
            <a:r>
              <a:rPr lang="ja-JP" altLang="en-US" sz="1600">
                <a:latin typeface="Microsoft YaHei" panose="020B0503020204020204" charset="-122"/>
                <a:ea typeface="Microsoft YaHei" panose="020B0503020204020204" charset="-122"/>
                <a:cs typeface="Arial" panose="020B0604020202020204" pitchFamily="34" charset="0"/>
              </a:rPr>
              <a:t>と</a:t>
            </a:r>
            <a:r>
              <a:rPr lang="zh-CN" altLang="en-US" sz="1600">
                <a:latin typeface="Microsoft YaHei" panose="020B0503020204020204" charset="-122"/>
                <a:ea typeface="Microsoft YaHei" panose="020B0503020204020204" charset="-122"/>
                <a:cs typeface="Arial" panose="020B0604020202020204" pitchFamily="34" charset="0"/>
              </a:rPr>
              <a:t>共</a:t>
            </a:r>
            <a:r>
              <a:rPr lang="ja-JP" altLang="en-US" sz="1600">
                <a:latin typeface="Microsoft YaHei" panose="020B0503020204020204" charset="-122"/>
                <a:ea typeface="Microsoft YaHei" panose="020B0503020204020204" charset="-122"/>
                <a:cs typeface="Arial" panose="020B0604020202020204" pitchFamily="34" charset="0"/>
              </a:rPr>
              <a:t>に</a:t>
            </a:r>
            <a:r>
              <a:rPr lang="zh-CN" altLang="en-US" sz="1600">
                <a:latin typeface="Microsoft YaHei" panose="020B0503020204020204" charset="-122"/>
                <a:ea typeface="Microsoft YaHei" panose="020B0503020204020204" charset="-122"/>
                <a:cs typeface="Arial" panose="020B0604020202020204" pitchFamily="34" charset="0"/>
              </a:rPr>
              <a:t>挑戦</a:t>
            </a:r>
            <a:r>
              <a:rPr lang="ja-JP" altLang="en-US" sz="1600">
                <a:latin typeface="Microsoft YaHei" panose="020B0503020204020204" charset="-122"/>
                <a:ea typeface="Microsoft YaHei" panose="020B0503020204020204" charset="-122"/>
                <a:cs typeface="Arial" panose="020B0604020202020204" pitchFamily="34" charset="0"/>
              </a:rPr>
              <a:t>したいと</a:t>
            </a:r>
            <a:r>
              <a:rPr lang="zh-CN" altLang="en-US" sz="1600">
                <a:latin typeface="Microsoft YaHei" panose="020B0503020204020204" charset="-122"/>
                <a:ea typeface="Microsoft YaHei" panose="020B0503020204020204" charset="-122"/>
                <a:cs typeface="Arial" panose="020B0604020202020204" pitchFamily="34" charset="0"/>
              </a:rPr>
              <a:t>思</a:t>
            </a:r>
            <a:r>
              <a:rPr lang="ja-JP" altLang="en-US" sz="1600">
                <a:latin typeface="Microsoft YaHei" panose="020B0503020204020204" charset="-122"/>
                <a:ea typeface="Microsoft YaHei" panose="020B0503020204020204" charset="-122"/>
                <a:cs typeface="Arial" panose="020B0604020202020204" pitchFamily="34" charset="0"/>
              </a:rPr>
              <a:t>っています</a:t>
            </a:r>
            <a:r>
              <a:rPr lang="zh-CN" altLang="en-US" sz="1600">
                <a:latin typeface="Microsoft YaHei" panose="020B0503020204020204" charset="-122"/>
                <a:ea typeface="Microsoft YaHei" panose="020B0503020204020204" charset="-122"/>
                <a:cs typeface="Arial" panose="020B0604020202020204" pitchFamily="34" charset="0"/>
              </a:rPr>
              <a:t>。</a:t>
            </a:r>
            <a:endParaRPr lang="zh-CN" altLang="en-US" sz="1600">
              <a:latin typeface="Microsoft YaHei" panose="020B0503020204020204" charset="-122"/>
              <a:ea typeface="Microsoft YaHei" panose="020B0503020204020204" charset="-122"/>
              <a:cs typeface="Arial" panose="020B0604020202020204" pitchFamily="34" charset="0"/>
            </a:endParaRPr>
          </a:p>
          <a:p>
            <a:pPr indent="457200"/>
            <a:r>
              <a:rPr lang="ja-JP" altLang="en-US" sz="1600">
                <a:latin typeface="Microsoft YaHei" panose="020B0503020204020204" charset="-122"/>
                <a:ea typeface="Microsoft YaHei" panose="020B0503020204020204" charset="-122"/>
                <a:cs typeface="Arial" panose="020B0604020202020204" pitchFamily="34" charset="0"/>
              </a:rPr>
              <a:t>もちろん</a:t>
            </a:r>
            <a:r>
              <a:rPr lang="zh-CN" altLang="en-US" sz="1600">
                <a:latin typeface="Microsoft YaHei" panose="020B0503020204020204" charset="-122"/>
                <a:ea typeface="Microsoft YaHei" panose="020B0503020204020204" charset="-122"/>
                <a:cs typeface="Arial" panose="020B0604020202020204" pitchFamily="34" charset="0"/>
              </a:rPr>
              <a:t>、自分</a:t>
            </a:r>
            <a:r>
              <a:rPr lang="ja-JP" altLang="en-US" sz="1600">
                <a:latin typeface="Microsoft YaHei" panose="020B0503020204020204" charset="-122"/>
                <a:ea typeface="Microsoft YaHei" panose="020B0503020204020204" charset="-122"/>
                <a:cs typeface="Arial" panose="020B0604020202020204" pitchFamily="34" charset="0"/>
              </a:rPr>
              <a:t>たちのプロジェクトには</a:t>
            </a:r>
            <a:r>
              <a:rPr lang="zh-CN" altLang="en-US" sz="1600">
                <a:latin typeface="Microsoft YaHei" panose="020B0503020204020204" charset="-122"/>
                <a:ea typeface="Microsoft YaHei" panose="020B0503020204020204" charset="-122"/>
                <a:cs typeface="Arial" panose="020B0604020202020204" pitchFamily="34" charset="0"/>
              </a:rPr>
              <a:t>強</a:t>
            </a:r>
            <a:r>
              <a:rPr lang="ja-JP" altLang="en-US" sz="1600">
                <a:latin typeface="Microsoft YaHei" panose="020B0503020204020204" charset="-122"/>
                <a:ea typeface="Microsoft YaHei" panose="020B0503020204020204" charset="-122"/>
                <a:cs typeface="Arial" panose="020B0604020202020204" pitchFamily="34" charset="0"/>
              </a:rPr>
              <a:t>い</a:t>
            </a:r>
            <a:r>
              <a:rPr lang="zh-CN" altLang="en-US" sz="1600">
                <a:latin typeface="Microsoft YaHei" panose="020B0503020204020204" charset="-122"/>
                <a:ea typeface="Microsoft YaHei" panose="020B0503020204020204" charset="-122"/>
                <a:cs typeface="Arial" panose="020B0604020202020204" pitchFamily="34" charset="0"/>
              </a:rPr>
              <a:t>思</a:t>
            </a:r>
            <a:r>
              <a:rPr lang="ja-JP" altLang="en-US" sz="1600">
                <a:latin typeface="Microsoft YaHei" panose="020B0503020204020204" charset="-122"/>
                <a:ea typeface="Microsoft YaHei" panose="020B0503020204020204" charset="-122"/>
                <a:cs typeface="Arial" panose="020B0604020202020204" pitchFamily="34" charset="0"/>
              </a:rPr>
              <a:t>いがありますが</a:t>
            </a:r>
            <a:r>
              <a:rPr lang="zh-CN" altLang="en-US" sz="1600">
                <a:latin typeface="Microsoft YaHei" panose="020B0503020204020204" charset="-122"/>
                <a:ea typeface="Microsoft YaHei" panose="020B0503020204020204" charset="-122"/>
                <a:cs typeface="Arial" panose="020B0604020202020204" pitchFamily="34" charset="0"/>
              </a:rPr>
              <a:t>、</a:t>
            </a:r>
            <a:r>
              <a:rPr lang="ja-JP" altLang="en-US" sz="1600">
                <a:latin typeface="Microsoft YaHei" panose="020B0503020204020204" charset="-122"/>
                <a:ea typeface="Microsoft YaHei" panose="020B0503020204020204" charset="-122"/>
                <a:cs typeface="Arial" panose="020B0604020202020204" pitchFamily="34" charset="0"/>
              </a:rPr>
              <a:t>それ</a:t>
            </a:r>
            <a:r>
              <a:rPr lang="zh-CN" altLang="en-US" sz="1600">
                <a:latin typeface="Microsoft YaHei" panose="020B0503020204020204" charset="-122"/>
                <a:ea typeface="Microsoft YaHei" panose="020B0503020204020204" charset="-122"/>
                <a:cs typeface="Arial" panose="020B0604020202020204" pitchFamily="34" charset="0"/>
              </a:rPr>
              <a:t>以上</a:t>
            </a:r>
            <a:r>
              <a:rPr lang="ja-JP" altLang="en-US" sz="1600">
                <a:latin typeface="Microsoft YaHei" panose="020B0503020204020204" charset="-122"/>
                <a:ea typeface="Microsoft YaHei" panose="020B0503020204020204" charset="-122"/>
                <a:cs typeface="Arial" panose="020B0604020202020204" pitchFamily="34" charset="0"/>
              </a:rPr>
              <a:t>に</a:t>
            </a:r>
            <a:r>
              <a:rPr lang="zh-CN" altLang="en-US" sz="1600">
                <a:latin typeface="Microsoft YaHei" panose="020B0503020204020204" charset="-122"/>
                <a:ea typeface="Microsoft YaHei" panose="020B0503020204020204" charset="-122"/>
                <a:cs typeface="Arial" panose="020B0604020202020204" pitchFamily="34" charset="0"/>
              </a:rPr>
              <a:t>「価値</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生</a:t>
            </a:r>
            <a:r>
              <a:rPr lang="ja-JP" altLang="en-US" sz="1600">
                <a:latin typeface="Microsoft YaHei" panose="020B0503020204020204" charset="-122"/>
                <a:ea typeface="Microsoft YaHei" panose="020B0503020204020204" charset="-122"/>
                <a:cs typeface="Arial" panose="020B0604020202020204" pitchFamily="34" charset="0"/>
              </a:rPr>
              <a:t>み</a:t>
            </a:r>
            <a:r>
              <a:rPr lang="zh-CN" altLang="en-US" sz="1600">
                <a:latin typeface="Microsoft YaHei" panose="020B0503020204020204" charset="-122"/>
                <a:ea typeface="Microsoft YaHei" panose="020B0503020204020204" charset="-122"/>
                <a:cs typeface="Arial" panose="020B0604020202020204" pitchFamily="34" charset="0"/>
              </a:rPr>
              <a:t>出</a:t>
            </a:r>
            <a:r>
              <a:rPr lang="ja-JP" altLang="en-US" sz="1600">
                <a:latin typeface="Microsoft YaHei" panose="020B0503020204020204" charset="-122"/>
                <a:ea typeface="Microsoft YaHei" panose="020B0503020204020204" charset="-122"/>
                <a:cs typeface="Arial" panose="020B0604020202020204" pitchFamily="34" charset="0"/>
              </a:rPr>
              <a:t>すチーム</a:t>
            </a:r>
            <a:r>
              <a:rPr lang="zh-CN" altLang="en-US" sz="1600">
                <a:latin typeface="Microsoft YaHei" panose="020B0503020204020204" charset="-122"/>
                <a:ea typeface="Microsoft YaHei" panose="020B0503020204020204" charset="-122"/>
                <a:cs typeface="Arial" panose="020B0604020202020204" pitchFamily="34" charset="0"/>
              </a:rPr>
              <a:t>」</a:t>
            </a:r>
            <a:r>
              <a:rPr lang="ja-JP" altLang="en-US" sz="1600">
                <a:latin typeface="Microsoft YaHei" panose="020B0503020204020204" charset="-122"/>
                <a:ea typeface="Microsoft YaHei" panose="020B0503020204020204" charset="-122"/>
                <a:cs typeface="Arial" panose="020B0604020202020204" pitchFamily="34" charset="0"/>
              </a:rPr>
              <a:t>として</a:t>
            </a:r>
            <a:r>
              <a:rPr lang="zh-CN" altLang="en-US" sz="1600">
                <a:latin typeface="Microsoft YaHei" panose="020B0503020204020204" charset="-122"/>
                <a:ea typeface="Microsoft YaHei" panose="020B0503020204020204" charset="-122"/>
                <a:cs typeface="Arial" panose="020B0604020202020204" pitchFamily="34" charset="0"/>
              </a:rPr>
              <a:t>企業</a:t>
            </a:r>
            <a:r>
              <a:rPr lang="ja-JP" altLang="en-US" sz="1600">
                <a:latin typeface="Microsoft YaHei" panose="020B0503020204020204" charset="-122"/>
                <a:ea typeface="Microsoft YaHei" panose="020B0503020204020204" charset="-122"/>
                <a:cs typeface="Arial" panose="020B0604020202020204" pitchFamily="34" charset="0"/>
              </a:rPr>
              <a:t>に</a:t>
            </a:r>
            <a:r>
              <a:rPr lang="zh-CN" altLang="en-US" sz="1600">
                <a:latin typeface="Microsoft YaHei" panose="020B0503020204020204" charset="-122"/>
                <a:ea typeface="Microsoft YaHei" panose="020B0503020204020204" charset="-122"/>
                <a:cs typeface="Arial" panose="020B0604020202020204" pitchFamily="34" charset="0"/>
              </a:rPr>
              <a:t>貢献</a:t>
            </a:r>
            <a:r>
              <a:rPr lang="ja-JP" altLang="en-US" sz="1600">
                <a:latin typeface="Microsoft YaHei" panose="020B0503020204020204" charset="-122"/>
                <a:ea typeface="Microsoft YaHei" panose="020B0503020204020204" charset="-122"/>
                <a:cs typeface="Arial" panose="020B0604020202020204" pitchFamily="34" charset="0"/>
              </a:rPr>
              <a:t>したいという</a:t>
            </a:r>
            <a:r>
              <a:rPr lang="zh-CN" altLang="en-US" sz="1600">
                <a:latin typeface="Microsoft YaHei" panose="020B0503020204020204" charset="-122"/>
                <a:ea typeface="Microsoft YaHei" panose="020B0503020204020204" charset="-122"/>
                <a:cs typeface="Arial" panose="020B0604020202020204" pitchFamily="34" charset="0"/>
              </a:rPr>
              <a:t>気持</a:t>
            </a:r>
            <a:r>
              <a:rPr lang="ja-JP" altLang="en-US" sz="1600">
                <a:latin typeface="Microsoft YaHei" panose="020B0503020204020204" charset="-122"/>
                <a:ea typeface="Microsoft YaHei" panose="020B0503020204020204" charset="-122"/>
                <a:cs typeface="Arial" panose="020B0604020202020204" pitchFamily="34" charset="0"/>
              </a:rPr>
              <a:t>ちがあります</a:t>
            </a:r>
            <a:r>
              <a:rPr lang="zh-CN" altLang="en-US" sz="1600">
                <a:latin typeface="Microsoft YaHei" panose="020B0503020204020204" charset="-122"/>
                <a:ea typeface="Microsoft YaHei" panose="020B0503020204020204" charset="-122"/>
                <a:cs typeface="Arial" panose="020B0604020202020204" pitchFamily="34" charset="0"/>
              </a:rPr>
              <a:t>。貴社</a:t>
            </a:r>
            <a:r>
              <a:rPr lang="ja-JP" altLang="en-US" sz="1600">
                <a:latin typeface="Microsoft YaHei" panose="020B0503020204020204" charset="-122"/>
                <a:ea typeface="Microsoft YaHei" panose="020B0503020204020204" charset="-122"/>
                <a:cs typeface="Arial" panose="020B0604020202020204" pitchFamily="34" charset="0"/>
              </a:rPr>
              <a:t>の</a:t>
            </a:r>
            <a:r>
              <a:rPr lang="zh-CN" altLang="en-US" sz="1600">
                <a:latin typeface="Microsoft YaHei" panose="020B0503020204020204" charset="-122"/>
                <a:ea typeface="Microsoft YaHei" panose="020B0503020204020204" charset="-122"/>
                <a:cs typeface="Arial" panose="020B0604020202020204" pitchFamily="34" charset="0"/>
              </a:rPr>
              <a:t>方針</a:t>
            </a:r>
            <a:r>
              <a:rPr lang="ja-JP" altLang="en-US" sz="1600">
                <a:latin typeface="Microsoft YaHei" panose="020B0503020204020204" charset="-122"/>
                <a:ea typeface="Microsoft YaHei" panose="020B0503020204020204" charset="-122"/>
                <a:cs typeface="Arial" panose="020B0604020202020204" pitchFamily="34" charset="0"/>
              </a:rPr>
              <a:t>やプロダクトに</a:t>
            </a:r>
            <a:r>
              <a:rPr lang="zh-CN" altLang="en-US" sz="1600">
                <a:latin typeface="Microsoft YaHei" panose="020B0503020204020204" charset="-122"/>
                <a:ea typeface="Microsoft YaHei" panose="020B0503020204020204" charset="-122"/>
                <a:cs typeface="Arial" panose="020B0604020202020204" pitchFamily="34" charset="0"/>
              </a:rPr>
              <a:t>合</a:t>
            </a:r>
            <a:r>
              <a:rPr lang="ja-JP" altLang="en-US" sz="1600">
                <a:latin typeface="Microsoft YaHei" panose="020B0503020204020204" charset="-122"/>
                <a:ea typeface="Microsoft YaHei" panose="020B0503020204020204" charset="-122"/>
                <a:cs typeface="Arial" panose="020B0604020202020204" pitchFamily="34" charset="0"/>
              </a:rPr>
              <a:t>わせて</a:t>
            </a:r>
            <a:r>
              <a:rPr lang="zh-CN" altLang="en-US" sz="1600">
                <a:latin typeface="Microsoft YaHei" panose="020B0503020204020204" charset="-122"/>
                <a:ea typeface="Microsoft YaHei" panose="020B0503020204020204" charset="-122"/>
                <a:cs typeface="Arial" panose="020B0604020202020204" pitchFamily="34" charset="0"/>
              </a:rPr>
              <a:t>、新</a:t>
            </a:r>
            <a:r>
              <a:rPr lang="ja-JP" altLang="en-US" sz="1600">
                <a:latin typeface="Microsoft YaHei" panose="020B0503020204020204" charset="-122"/>
                <a:ea typeface="Microsoft YaHei" panose="020B0503020204020204" charset="-122"/>
                <a:cs typeface="Arial" panose="020B0604020202020204" pitchFamily="34" charset="0"/>
              </a:rPr>
              <a:t>たな</a:t>
            </a:r>
            <a:r>
              <a:rPr lang="zh-CN" altLang="en-US" sz="1600">
                <a:latin typeface="Microsoft YaHei" panose="020B0503020204020204" charset="-122"/>
                <a:ea typeface="Microsoft YaHei" panose="020B0503020204020204" charset="-122"/>
                <a:cs typeface="Arial" panose="020B0604020202020204" pitchFamily="34" charset="0"/>
              </a:rPr>
              <a:t>挑戦</a:t>
            </a:r>
            <a:r>
              <a:rPr lang="ja-JP" altLang="en-US" sz="1600">
                <a:latin typeface="Microsoft YaHei" panose="020B0503020204020204" charset="-122"/>
                <a:ea typeface="Microsoft YaHei" panose="020B0503020204020204" charset="-122"/>
                <a:cs typeface="Arial" panose="020B0604020202020204" pitchFamily="34" charset="0"/>
              </a:rPr>
              <a:t>も</a:t>
            </a:r>
            <a:r>
              <a:rPr lang="zh-CN" altLang="en-US" sz="1600">
                <a:latin typeface="Microsoft YaHei" panose="020B0503020204020204" charset="-122"/>
                <a:ea typeface="Microsoft YaHei" panose="020B0503020204020204" charset="-122"/>
                <a:cs typeface="Arial" panose="020B0604020202020204" pitchFamily="34" charset="0"/>
              </a:rPr>
              <a:t>積極的</a:t>
            </a:r>
            <a:r>
              <a:rPr lang="ja-JP" altLang="en-US" sz="1600">
                <a:latin typeface="Microsoft YaHei" panose="020B0503020204020204" charset="-122"/>
                <a:ea typeface="Microsoft YaHei" panose="020B0503020204020204" charset="-122"/>
                <a:cs typeface="Arial" panose="020B0604020202020204" pitchFamily="34" charset="0"/>
              </a:rPr>
              <a:t>に</a:t>
            </a:r>
            <a:r>
              <a:rPr lang="zh-CN" altLang="en-US" sz="1600">
                <a:latin typeface="Microsoft YaHei" panose="020B0503020204020204" charset="-122"/>
                <a:ea typeface="Microsoft YaHei" panose="020B0503020204020204" charset="-122"/>
                <a:cs typeface="Arial" panose="020B0604020202020204" pitchFamily="34" charset="0"/>
              </a:rPr>
              <a:t>受</a:t>
            </a:r>
            <a:r>
              <a:rPr lang="ja-JP" altLang="en-US" sz="1600">
                <a:latin typeface="Microsoft YaHei" panose="020B0503020204020204" charset="-122"/>
                <a:ea typeface="Microsoft YaHei" panose="020B0503020204020204" charset="-122"/>
                <a:cs typeface="Arial" panose="020B0604020202020204" pitchFamily="34" charset="0"/>
              </a:rPr>
              <a:t>け</a:t>
            </a:r>
            <a:r>
              <a:rPr lang="zh-CN" altLang="en-US" sz="1600">
                <a:latin typeface="Microsoft YaHei" panose="020B0503020204020204" charset="-122"/>
                <a:ea typeface="Microsoft YaHei" panose="020B0503020204020204" charset="-122"/>
                <a:cs typeface="Arial" panose="020B0604020202020204" pitchFamily="34" charset="0"/>
              </a:rPr>
              <a:t>入</a:t>
            </a:r>
            <a:r>
              <a:rPr lang="ja-JP" altLang="en-US" sz="1600">
                <a:latin typeface="Microsoft YaHei" panose="020B0503020204020204" charset="-122"/>
                <a:ea typeface="Microsoft YaHei" panose="020B0503020204020204" charset="-122"/>
                <a:cs typeface="Arial" panose="020B0604020202020204" pitchFamily="34" charset="0"/>
              </a:rPr>
              <a:t>れる</a:t>
            </a:r>
            <a:r>
              <a:rPr lang="zh-CN" altLang="en-US" sz="1600">
                <a:latin typeface="Microsoft YaHei" panose="020B0503020204020204" charset="-122"/>
                <a:ea typeface="Microsoft YaHei" panose="020B0503020204020204" charset="-122"/>
                <a:cs typeface="Arial" panose="020B0604020202020204" pitchFamily="34" charset="0"/>
              </a:rPr>
              <a:t>覚悟</a:t>
            </a:r>
            <a:r>
              <a:rPr lang="ja-JP" altLang="en-US" sz="1600">
                <a:latin typeface="Microsoft YaHei" panose="020B0503020204020204" charset="-122"/>
                <a:ea typeface="Microsoft YaHei" panose="020B0503020204020204" charset="-122"/>
                <a:cs typeface="Arial" panose="020B0604020202020204" pitchFamily="34" charset="0"/>
              </a:rPr>
              <a:t>があります</a:t>
            </a:r>
            <a:r>
              <a:rPr lang="zh-CN" altLang="en-US" sz="1600">
                <a:latin typeface="Microsoft YaHei" panose="020B0503020204020204" charset="-122"/>
                <a:ea typeface="Microsoft YaHei" panose="020B0503020204020204" charset="-122"/>
                <a:cs typeface="Arial" panose="020B0604020202020204" pitchFamily="34" charset="0"/>
              </a:rPr>
              <a:t>。</a:t>
            </a:r>
            <a:endParaRPr lang="zh-CN" altLang="en-US" sz="1600">
              <a:latin typeface="Microsoft YaHei" panose="020B0503020204020204" charset="-122"/>
              <a:ea typeface="Microsoft YaHei" panose="020B0503020204020204" charset="-122"/>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buClrTx/>
              <a:buSzTx/>
              <a:buFontTx/>
            </a:pPr>
            <a:r>
              <a:rPr lang="en-US" altLang="zh-CN" sz="2000" dirty="0">
                <a:solidFill>
                  <a:srgbClr val="C22727"/>
                </a:solidFill>
                <a:latin typeface="Microsoft YaHei" panose="020B0503020204020204" charset="-122"/>
                <a:ea typeface="Microsoft YaHei" panose="020B0503020204020204" charset="-122"/>
                <a:cs typeface="Arial" panose="020B0604020202020204" pitchFamily="34" charset="0"/>
                <a:sym typeface="+mn-ea"/>
              </a:rPr>
              <a:t>Agenda</a:t>
            </a:r>
            <a:endParaRPr lang="en-US" altLang="zh-CN" sz="2000"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charset="-122"/>
                <a:ea typeface="Microsoft YaHei" panose="020B0503020204020204" charset="-122"/>
                <a:cs typeface="Arial" panose="020B0604020202020204" pitchFamily="34" charset="0"/>
                <a:sym typeface="Microsoft YaHei" panose="020B0503020204020204" charset="-122"/>
              </a:rPr>
              <a:t>Applying ChatGPT and Traditional Deep Learning in Robot Control</a:t>
            </a:r>
            <a:endParaRPr lang="en-US" sz="1600" dirty="0">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1905" y="1036955"/>
            <a:ext cx="12192000" cy="4991735"/>
          </a:xfrm>
          <a:prstGeom prst="rect">
            <a:avLst/>
          </a:prstGeom>
          <a:noFill/>
        </p:spPr>
        <p:txBody>
          <a:bodyPr wrap="square" rtlCol="0">
            <a:noAutofit/>
          </a:bodyPr>
          <a:p>
            <a:pPr marL="285750" indent="-285750">
              <a:buFont typeface="Wingdings" panose="05000000000000000000" charset="0"/>
              <a:buChar char="§"/>
            </a:pPr>
            <a:r>
              <a:rPr lang="zh-CN" altLang="en-US" sz="2400" dirty="0">
                <a:latin typeface="Microsoft YaHei" panose="020B0503020204020204" charset="-122"/>
                <a:ea typeface="Microsoft YaHei" panose="020B0503020204020204" charset="-122"/>
                <a:cs typeface="Arial" panose="020B0604020202020204" pitchFamily="34" charset="0"/>
              </a:rPr>
              <a:t>背景</a:t>
            </a:r>
            <a:endParaRPr lang="zh-CN" altLang="en-US" sz="2400" dirty="0">
              <a:latin typeface="Microsoft YaHei" panose="020B0503020204020204" charset="-122"/>
              <a:ea typeface="Microsoft YaHei" panose="020B0503020204020204" charset="-122"/>
              <a:cs typeface="Arial" panose="020B0604020202020204" pitchFamily="34" charset="0"/>
            </a:endParaRPr>
          </a:p>
          <a:p>
            <a:pPr indent="0">
              <a:buFont typeface="Wingdings" panose="05000000000000000000" charset="0"/>
              <a:buNone/>
            </a:pPr>
            <a:endParaRPr lang="zh-CN" altLang="en-US" sz="2400">
              <a:latin typeface="Microsoft YaHei" panose="020B0503020204020204" charset="-122"/>
              <a:ea typeface="Microsoft YaHei" panose="020B0503020204020204" charset="-122"/>
              <a:cs typeface="Arial" panose="020B0604020202020204" pitchFamily="34" charset="0"/>
            </a:endParaRPr>
          </a:p>
          <a:p>
            <a:pPr marL="285750" indent="-285750" algn="l">
              <a:buClrTx/>
              <a:buSzTx/>
              <a:buFont typeface="Wingdings" panose="05000000000000000000" charset="0"/>
              <a:buChar char="§"/>
            </a:pPr>
            <a:r>
              <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rPr>
              <a:t>革新性</a:t>
            </a: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lgn="l">
              <a:buClrTx/>
              <a:buSzTx/>
              <a:buFont typeface="Wingdings" panose="05000000000000000000" charset="0"/>
              <a:buChar char="§"/>
            </a:pPr>
            <a:endParaRPr lang="zh-CN" altLang="en-US"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buFont typeface="Wingdings" panose="05000000000000000000" charset="0"/>
              <a:buChar char="§"/>
            </a:pPr>
            <a:r>
              <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sym typeface="+mn-ea"/>
              </a:rPr>
              <a:t>システム構成</a:t>
            </a: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buFont typeface="Wingdings" panose="05000000000000000000" charset="0"/>
              <a:buChar char="§"/>
            </a:pP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lgn="l">
              <a:buClrTx/>
              <a:buSzTx/>
              <a:buFont typeface="Wingdings" panose="05000000000000000000" charset="0"/>
              <a:buChar char="§"/>
            </a:pPr>
            <a:r>
              <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rPr>
              <a:t>チーム分担</a:t>
            </a: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indent="0">
              <a:buFont typeface="Wingdings" panose="05000000000000000000" charset="0"/>
              <a:buNone/>
            </a:pP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buFont typeface="Wingdings" panose="05000000000000000000" charset="0"/>
              <a:buChar char="§"/>
            </a:pPr>
            <a:r>
              <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志望動機</a:t>
            </a: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a:p>
            <a:pPr indent="0">
              <a:buFont typeface="Wingdings" panose="05000000000000000000" charset="0"/>
              <a:buNone/>
            </a:pP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buFont typeface="Wingdings" panose="05000000000000000000" charset="0"/>
              <a:buChar char="§"/>
            </a:pP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buFont typeface="Wingdings" panose="05000000000000000000" charset="0"/>
              <a:buChar char="§"/>
            </a:pPr>
            <a:endParaRPr sz="16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endParaRPr sz="16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p:txBody>
      </p:sp>
      <p:sp>
        <p:nvSpPr>
          <p:cNvPr id="11" name="Text Box 10"/>
          <p:cNvSpPr txBox="1"/>
          <p:nvPr/>
        </p:nvSpPr>
        <p:spPr>
          <a:xfrm>
            <a:off x="-1905" y="5954395"/>
            <a:ext cx="11777980" cy="368300"/>
          </a:xfrm>
          <a:prstGeom prst="rect">
            <a:avLst/>
          </a:prstGeom>
          <a:noFill/>
        </p:spPr>
        <p:txBody>
          <a:bodyPr wrap="square" rtlCol="0">
            <a:spAutoFit/>
          </a:bodyPr>
          <a:p>
            <a:r>
              <a:rPr lang="en-US" b="1"/>
              <a:t>                                                                                                                            </a:t>
            </a:r>
            <a:endParaRPr lang="en-US"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706755"/>
          </a:xfrm>
          <a:prstGeom prst="rect">
            <a:avLst/>
          </a:prstGeom>
          <a:noFill/>
        </p:spPr>
        <p:txBody>
          <a:bodyPr wrap="square" rtlCol="0">
            <a:spAutoFit/>
          </a:bodyPr>
          <a:lstStyle/>
          <a:p>
            <a:pPr algn="ctr"/>
            <a:r>
              <a:rPr lang="en-US" altLang="zh-CN" sz="2000" b="1"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SKY NET</a:t>
            </a:r>
            <a:endParaRPr lang="en-US" altLang="zh-CN" sz="2000" b="1"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a:p>
            <a:pPr algn="ctr"/>
            <a:endParaRPr lang="en-US" altLang="zh-CN" sz="2000"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charset="-122"/>
                <a:ea typeface="Microsoft YaHei" panose="020B0503020204020204" charset="-122"/>
                <a:cs typeface="Arial" panose="020B0604020202020204" pitchFamily="34" charset="0"/>
                <a:sym typeface="Microsoft YaHei" panose="020B0503020204020204" charset="-122"/>
              </a:rPr>
              <a:t>Applying ChatGPT and Traditional Deep Learning in Robot Control</a:t>
            </a:r>
            <a:endParaRPr lang="en-US" sz="1600" dirty="0">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1905" y="1036955"/>
            <a:ext cx="12192000" cy="4991735"/>
          </a:xfrm>
          <a:prstGeom prst="rect">
            <a:avLst/>
          </a:prstGeom>
          <a:noFill/>
        </p:spPr>
        <p:txBody>
          <a:bodyPr wrap="square" rtlCol="0">
            <a:noAutofit/>
          </a:bodyPr>
          <a:p>
            <a:r>
              <a:rPr lang="zh-CN" sz="1600" b="1">
                <a:latin typeface="Microsoft YaHei" panose="020B0503020204020204" charset="-122"/>
                <a:ea typeface="Microsoft YaHei" panose="020B0503020204020204" charset="-122"/>
                <a:cs typeface="Arial" panose="020B0604020202020204" pitchFamily="34" charset="0"/>
              </a:rPr>
              <a:t>社会背景</a:t>
            </a:r>
            <a:endParaRPr sz="1600" b="1">
              <a:latin typeface="Microsoft YaHei" panose="020B0503020204020204" charset="-122"/>
              <a:ea typeface="Microsoft YaHei" panose="020B0503020204020204" charset="-122"/>
              <a:cs typeface="Arial" panose="020B0604020202020204" pitchFamily="34" charset="0"/>
            </a:endParaRPr>
          </a:p>
          <a:p>
            <a:pPr indent="457200"/>
            <a:r>
              <a:rPr lang="zh-CN" altLang="en-US" sz="1600">
                <a:latin typeface="Microsoft YaHei" panose="020B0503020204020204" charset="-122"/>
                <a:ea typeface="Microsoft YaHei" panose="020B0503020204020204" charset="-122"/>
                <a:cs typeface="Arial" panose="020B0604020202020204" pitchFamily="34" charset="0"/>
              </a:rPr>
              <a:t>現在、欧米</a:t>
            </a:r>
            <a:r>
              <a:rPr lang="ja-JP" altLang="en-US" sz="1600">
                <a:latin typeface="Microsoft YaHei" panose="020B0503020204020204" charset="-122"/>
                <a:ea typeface="Microsoft YaHei" panose="020B0503020204020204" charset="-122"/>
                <a:cs typeface="Arial" panose="020B0604020202020204" pitchFamily="34" charset="0"/>
              </a:rPr>
              <a:t>では</a:t>
            </a:r>
            <a:r>
              <a:rPr lang="zh-CN" altLang="en-US" sz="1600">
                <a:latin typeface="Microsoft YaHei" panose="020B0503020204020204" charset="-122"/>
                <a:ea typeface="Microsoft YaHei" panose="020B0503020204020204" charset="-122"/>
                <a:cs typeface="Arial" panose="020B0604020202020204" pitchFamily="34" charset="0"/>
              </a:rPr>
              <a:t>大規模言語</a:t>
            </a:r>
            <a:r>
              <a:rPr lang="ja-JP" altLang="en-US" sz="1600">
                <a:latin typeface="Microsoft YaHei" panose="020B0503020204020204" charset="-122"/>
                <a:ea typeface="Microsoft YaHei" panose="020B0503020204020204" charset="-122"/>
                <a:cs typeface="Arial" panose="020B0604020202020204" pitchFamily="34" charset="0"/>
              </a:rPr>
              <a:t>モデル</a:t>
            </a:r>
            <a:r>
              <a:rPr lang="zh-CN" altLang="en-US" sz="1600">
                <a:latin typeface="Microsoft YaHei" panose="020B0503020204020204" charset="-122"/>
                <a:ea typeface="Microsoft YaHei" panose="020B0503020204020204" charset="-122"/>
                <a:cs typeface="Arial" panose="020B0604020202020204" pitchFamily="34" charset="0"/>
              </a:rPr>
              <a:t>（</a:t>
            </a:r>
            <a:r>
              <a:rPr lang="en-US" altLang="en-US" sz="1600">
                <a:latin typeface="Microsoft YaHei" panose="020B0503020204020204" charset="-122"/>
                <a:ea typeface="Microsoft YaHei" panose="020B0503020204020204" charset="-122"/>
                <a:cs typeface="Arial" panose="020B0604020202020204" pitchFamily="34" charset="0"/>
              </a:rPr>
              <a:t>LLM</a:t>
            </a:r>
            <a:r>
              <a:rPr lang="zh-CN" altLang="en-US" sz="1600">
                <a:latin typeface="Microsoft YaHei" panose="020B0503020204020204" charset="-122"/>
                <a:ea typeface="Microsoft YaHei" panose="020B0503020204020204" charset="-122"/>
                <a:cs typeface="Arial" panose="020B0604020202020204" pitchFamily="34" charset="0"/>
              </a:rPr>
              <a:t>）</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活用</a:t>
            </a:r>
            <a:r>
              <a:rPr lang="ja-JP" altLang="en-US" sz="1600">
                <a:latin typeface="Microsoft YaHei" panose="020B0503020204020204" charset="-122"/>
                <a:ea typeface="Microsoft YaHei" panose="020B0503020204020204" charset="-122"/>
                <a:cs typeface="Arial" panose="020B0604020202020204" pitchFamily="34" charset="0"/>
              </a:rPr>
              <a:t>したロボット</a:t>
            </a:r>
            <a:r>
              <a:rPr lang="zh-CN" altLang="en-US" sz="1600">
                <a:latin typeface="Microsoft YaHei" panose="020B0503020204020204" charset="-122"/>
                <a:ea typeface="Microsoft YaHei" panose="020B0503020204020204" charset="-122"/>
                <a:cs typeface="Arial" panose="020B0604020202020204" pitchFamily="34" charset="0"/>
              </a:rPr>
              <a:t>制御</a:t>
            </a:r>
            <a:r>
              <a:rPr lang="ja-JP" altLang="en-US" sz="1600">
                <a:latin typeface="Microsoft YaHei" panose="020B0503020204020204" charset="-122"/>
                <a:ea typeface="Microsoft YaHei" panose="020B0503020204020204" charset="-122"/>
                <a:cs typeface="Arial" panose="020B0604020202020204" pitchFamily="34" charset="0"/>
              </a:rPr>
              <a:t>の</a:t>
            </a:r>
            <a:r>
              <a:rPr lang="zh-CN" altLang="en-US" sz="1600">
                <a:latin typeface="Microsoft YaHei" panose="020B0503020204020204" charset="-122"/>
                <a:ea typeface="Microsoft YaHei" panose="020B0503020204020204" charset="-122"/>
                <a:cs typeface="Arial" panose="020B0604020202020204" pitchFamily="34" charset="0"/>
              </a:rPr>
              <a:t>研究</a:t>
            </a:r>
            <a:r>
              <a:rPr lang="ja-JP" altLang="en-US" sz="1600">
                <a:latin typeface="Microsoft YaHei" panose="020B0503020204020204" charset="-122"/>
                <a:ea typeface="Microsoft YaHei" panose="020B0503020204020204" charset="-122"/>
                <a:cs typeface="Arial" panose="020B0604020202020204" pitchFamily="34" charset="0"/>
              </a:rPr>
              <a:t>が</a:t>
            </a:r>
            <a:r>
              <a:rPr lang="zh-CN" altLang="en-US" sz="1600">
                <a:latin typeface="Microsoft YaHei" panose="020B0503020204020204" charset="-122"/>
                <a:ea typeface="Microsoft YaHei" panose="020B0503020204020204" charset="-122"/>
                <a:cs typeface="Arial" panose="020B0604020202020204" pitchFamily="34" charset="0"/>
              </a:rPr>
              <a:t>進</a:t>
            </a:r>
            <a:r>
              <a:rPr lang="ja-JP" altLang="en-US" sz="1600">
                <a:latin typeface="Microsoft YaHei" panose="020B0503020204020204" charset="-122"/>
                <a:ea typeface="Microsoft YaHei" panose="020B0503020204020204" charset="-122"/>
                <a:cs typeface="Arial" panose="020B0604020202020204" pitchFamily="34" charset="0"/>
              </a:rPr>
              <a:t>んでおり</a:t>
            </a:r>
            <a:r>
              <a:rPr lang="zh-CN" altLang="en-US" sz="1600">
                <a:latin typeface="Microsoft YaHei" panose="020B0503020204020204" charset="-122"/>
                <a:ea typeface="Microsoft YaHei" panose="020B0503020204020204" charset="-122"/>
                <a:cs typeface="Arial" panose="020B0604020202020204" pitchFamily="34" charset="0"/>
              </a:rPr>
              <a:t>、</a:t>
            </a:r>
            <a:r>
              <a:rPr lang="en-US" altLang="en-US" sz="1600">
                <a:latin typeface="Microsoft YaHei" panose="020B0503020204020204" charset="-122"/>
                <a:ea typeface="Microsoft YaHei" panose="020B0503020204020204" charset="-122"/>
                <a:cs typeface="Arial" panose="020B0604020202020204" pitchFamily="34" charset="0"/>
              </a:rPr>
              <a:t>AI</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中核</a:t>
            </a:r>
            <a:r>
              <a:rPr lang="ja-JP" altLang="en-US" sz="1600">
                <a:latin typeface="Microsoft YaHei" panose="020B0503020204020204" charset="-122"/>
                <a:ea typeface="Microsoft YaHei" panose="020B0503020204020204" charset="-122"/>
                <a:cs typeface="Arial" panose="020B0604020202020204" pitchFamily="34" charset="0"/>
              </a:rPr>
              <a:t>とする</a:t>
            </a:r>
            <a:r>
              <a:rPr lang="zh-CN" altLang="en-US" sz="1600">
                <a:latin typeface="Microsoft YaHei" panose="020B0503020204020204" charset="-122"/>
                <a:ea typeface="Microsoft YaHei" panose="020B0503020204020204" charset="-122"/>
                <a:cs typeface="Arial" panose="020B0604020202020204" pitchFamily="34" charset="0"/>
              </a:rPr>
              <a:t>新</a:t>
            </a:r>
            <a:r>
              <a:rPr lang="ja-JP" altLang="en-US" sz="1600">
                <a:latin typeface="Microsoft YaHei" panose="020B0503020204020204" charset="-122"/>
                <a:ea typeface="Microsoft YaHei" panose="020B0503020204020204" charset="-122"/>
                <a:cs typeface="Arial" panose="020B0604020202020204" pitchFamily="34" charset="0"/>
              </a:rPr>
              <a:t>しい</a:t>
            </a:r>
            <a:r>
              <a:rPr lang="zh-CN" altLang="en-US" sz="1600">
                <a:latin typeface="Microsoft YaHei" panose="020B0503020204020204" charset="-122"/>
                <a:ea typeface="Microsoft YaHei" panose="020B0503020204020204" charset="-122"/>
                <a:cs typeface="Arial" panose="020B0604020202020204" pitchFamily="34" charset="0"/>
              </a:rPr>
              <a:t>技術</a:t>
            </a:r>
            <a:r>
              <a:rPr lang="ja-JP" altLang="en-US" sz="1600">
                <a:latin typeface="Microsoft YaHei" panose="020B0503020204020204" charset="-122"/>
                <a:ea typeface="Microsoft YaHei" panose="020B0503020204020204" charset="-122"/>
                <a:cs typeface="Arial" panose="020B0604020202020204" pitchFamily="34" charset="0"/>
              </a:rPr>
              <a:t>の</a:t>
            </a:r>
            <a:r>
              <a:rPr lang="zh-CN" altLang="en-US" sz="1600">
                <a:latin typeface="Microsoft YaHei" panose="020B0503020204020204" charset="-122"/>
                <a:ea typeface="Microsoft YaHei" panose="020B0503020204020204" charset="-122"/>
                <a:cs typeface="Arial" panose="020B0604020202020204" pitchFamily="34" charset="0"/>
              </a:rPr>
              <a:t>方向性</a:t>
            </a:r>
            <a:r>
              <a:rPr lang="ja-JP" altLang="en-US" sz="1600">
                <a:latin typeface="Microsoft YaHei" panose="020B0503020204020204" charset="-122"/>
                <a:ea typeface="Microsoft YaHei" panose="020B0503020204020204" charset="-122"/>
                <a:cs typeface="Arial" panose="020B0604020202020204" pitchFamily="34" charset="0"/>
              </a:rPr>
              <a:t>が</a:t>
            </a:r>
            <a:r>
              <a:rPr lang="zh-CN" altLang="en-US" sz="1600">
                <a:latin typeface="Microsoft YaHei" panose="020B0503020204020204" charset="-122"/>
                <a:ea typeface="Microsoft YaHei" panose="020B0503020204020204" charset="-122"/>
                <a:cs typeface="Arial" panose="020B0604020202020204" pitchFamily="34" charset="0"/>
              </a:rPr>
              <a:t>生</a:t>
            </a:r>
            <a:r>
              <a:rPr lang="ja-JP" altLang="en-US" sz="1600">
                <a:latin typeface="Microsoft YaHei" panose="020B0503020204020204" charset="-122"/>
                <a:ea typeface="Microsoft YaHei" panose="020B0503020204020204" charset="-122"/>
                <a:cs typeface="Arial" panose="020B0604020202020204" pitchFamily="34" charset="0"/>
              </a:rPr>
              <a:t>まれています</a:t>
            </a:r>
            <a:r>
              <a:rPr lang="zh-CN" altLang="en-US" sz="1600">
                <a:latin typeface="Microsoft YaHei" panose="020B0503020204020204" charset="-122"/>
                <a:ea typeface="Microsoft YaHei" panose="020B0503020204020204" charset="-122"/>
                <a:cs typeface="Arial" panose="020B0604020202020204" pitchFamily="34" charset="0"/>
              </a:rPr>
              <a:t>。</a:t>
            </a:r>
            <a:endParaRPr lang="zh-CN" altLang="en-US" sz="1600">
              <a:latin typeface="Microsoft YaHei" panose="020B0503020204020204" charset="-122"/>
              <a:ea typeface="Microsoft YaHei" panose="020B0503020204020204" charset="-122"/>
              <a:cs typeface="Arial" panose="020B0604020202020204" pitchFamily="34" charset="0"/>
            </a:endParaRPr>
          </a:p>
          <a:p>
            <a:pPr indent="457200"/>
            <a:r>
              <a:rPr lang="zh-CN" altLang="en-US" sz="1600">
                <a:latin typeface="Microsoft YaHei" panose="020B0503020204020204" charset="-122"/>
                <a:ea typeface="Microsoft YaHei" panose="020B0503020204020204" charset="-122"/>
                <a:cs typeface="Arial" panose="020B0604020202020204" pitchFamily="34" charset="0"/>
              </a:rPr>
              <a:t>一方、日本</a:t>
            </a:r>
            <a:r>
              <a:rPr lang="ja-JP" altLang="en-US" sz="1600">
                <a:latin typeface="Microsoft YaHei" panose="020B0503020204020204" charset="-122"/>
                <a:ea typeface="Microsoft YaHei" panose="020B0503020204020204" charset="-122"/>
                <a:cs typeface="Arial" panose="020B0604020202020204" pitchFamily="34" charset="0"/>
              </a:rPr>
              <a:t>では</a:t>
            </a:r>
            <a:r>
              <a:rPr lang="zh-CN" altLang="en-US" sz="1600">
                <a:latin typeface="Microsoft YaHei" panose="020B0503020204020204" charset="-122"/>
                <a:ea typeface="Microsoft YaHei" panose="020B0503020204020204" charset="-122"/>
                <a:cs typeface="Arial" panose="020B0604020202020204" pitchFamily="34" charset="0"/>
              </a:rPr>
              <a:t>自動化技術</a:t>
            </a:r>
            <a:r>
              <a:rPr lang="ja-JP" altLang="en-US" sz="1600">
                <a:latin typeface="Microsoft YaHei" panose="020B0503020204020204" charset="-122"/>
                <a:ea typeface="Microsoft YaHei" panose="020B0503020204020204" charset="-122"/>
                <a:cs typeface="Arial" panose="020B0604020202020204" pitchFamily="34" charset="0"/>
              </a:rPr>
              <a:t>が</a:t>
            </a:r>
            <a:r>
              <a:rPr lang="zh-CN" altLang="en-US" sz="1600">
                <a:latin typeface="Microsoft YaHei" panose="020B0503020204020204" charset="-122"/>
                <a:ea typeface="Microsoft YaHei" panose="020B0503020204020204" charset="-122"/>
                <a:cs typeface="Arial" panose="020B0604020202020204" pitchFamily="34" charset="0"/>
              </a:rPr>
              <a:t>非常</a:t>
            </a:r>
            <a:r>
              <a:rPr lang="ja-JP" altLang="en-US" sz="1600">
                <a:latin typeface="Microsoft YaHei" panose="020B0503020204020204" charset="-122"/>
                <a:ea typeface="Microsoft YaHei" panose="020B0503020204020204" charset="-122"/>
                <a:cs typeface="Arial" panose="020B0604020202020204" pitchFamily="34" charset="0"/>
              </a:rPr>
              <a:t>に</a:t>
            </a:r>
            <a:r>
              <a:rPr lang="zh-CN" altLang="en-US" sz="1600">
                <a:latin typeface="Microsoft YaHei" panose="020B0503020204020204" charset="-122"/>
                <a:ea typeface="Microsoft YaHei" panose="020B0503020204020204" charset="-122"/>
                <a:cs typeface="Arial" panose="020B0604020202020204" pitchFamily="34" charset="0"/>
              </a:rPr>
              <a:t>優</a:t>
            </a:r>
            <a:r>
              <a:rPr lang="ja-JP" altLang="en-US" sz="1600">
                <a:latin typeface="Microsoft YaHei" panose="020B0503020204020204" charset="-122"/>
                <a:ea typeface="Microsoft YaHei" panose="020B0503020204020204" charset="-122"/>
                <a:cs typeface="Arial" panose="020B0604020202020204" pitchFamily="34" charset="0"/>
              </a:rPr>
              <a:t>れているにもかかわらず</a:t>
            </a:r>
            <a:r>
              <a:rPr lang="zh-CN" altLang="en-US" sz="1600">
                <a:latin typeface="Microsoft YaHei" panose="020B0503020204020204" charset="-122"/>
                <a:ea typeface="Microsoft YaHei" panose="020B0503020204020204" charset="-122"/>
                <a:cs typeface="Arial" panose="020B0604020202020204" pitchFamily="34" charset="0"/>
              </a:rPr>
              <a:t>、「</a:t>
            </a:r>
            <a:r>
              <a:rPr lang="en-US" altLang="en-US" sz="1600">
                <a:latin typeface="Microsoft YaHei" panose="020B0503020204020204" charset="-122"/>
                <a:ea typeface="Microsoft YaHei" panose="020B0503020204020204" charset="-122"/>
                <a:cs typeface="Arial" panose="020B0604020202020204" pitchFamily="34" charset="0"/>
              </a:rPr>
              <a:t>AI</a:t>
            </a:r>
            <a:r>
              <a:rPr lang="ja-JP" altLang="en-US" sz="1600">
                <a:latin typeface="Microsoft YaHei" panose="020B0503020204020204" charset="-122"/>
                <a:ea typeface="Microsoft YaHei" panose="020B0503020204020204" charset="-122"/>
                <a:cs typeface="Arial" panose="020B0604020202020204" pitchFamily="34" charset="0"/>
              </a:rPr>
              <a:t>との</a:t>
            </a:r>
            <a:r>
              <a:rPr lang="zh-CN" altLang="en-US" sz="1600">
                <a:latin typeface="Microsoft YaHei" panose="020B0503020204020204" charset="-122"/>
                <a:ea typeface="Microsoft YaHei" panose="020B0503020204020204" charset="-122"/>
                <a:cs typeface="Arial" panose="020B0604020202020204" pitchFamily="34" charset="0"/>
              </a:rPr>
              <a:t>融合」</a:t>
            </a:r>
            <a:r>
              <a:rPr lang="ja-JP" altLang="en-US" sz="1600">
                <a:latin typeface="Microsoft YaHei" panose="020B0503020204020204" charset="-122"/>
                <a:ea typeface="Microsoft YaHei" panose="020B0503020204020204" charset="-122"/>
                <a:cs typeface="Arial" panose="020B0604020202020204" pitchFamily="34" charset="0"/>
              </a:rPr>
              <a:t>という</a:t>
            </a:r>
            <a:r>
              <a:rPr lang="zh-CN" altLang="en-US" sz="1600">
                <a:latin typeface="Microsoft YaHei" panose="020B0503020204020204" charset="-122"/>
                <a:ea typeface="Microsoft YaHei" panose="020B0503020204020204" charset="-122"/>
                <a:cs typeface="Arial" panose="020B0604020202020204" pitchFamily="34" charset="0"/>
              </a:rPr>
              <a:t>点</a:t>
            </a:r>
            <a:r>
              <a:rPr lang="ja-JP" altLang="en-US" sz="1600">
                <a:latin typeface="Microsoft YaHei" panose="020B0503020204020204" charset="-122"/>
                <a:ea typeface="Microsoft YaHei" panose="020B0503020204020204" charset="-122"/>
                <a:cs typeface="Arial" panose="020B0604020202020204" pitchFamily="34" charset="0"/>
              </a:rPr>
              <a:t>ではまだ</a:t>
            </a:r>
            <a:r>
              <a:rPr lang="zh-CN" altLang="en-US" sz="1600">
                <a:latin typeface="Microsoft YaHei" panose="020B0503020204020204" charset="-122"/>
                <a:ea typeface="Microsoft YaHei" panose="020B0503020204020204" charset="-122"/>
                <a:cs typeface="Arial" panose="020B0604020202020204" pitchFamily="34" charset="0"/>
              </a:rPr>
              <a:t>発展途上</a:t>
            </a:r>
            <a:r>
              <a:rPr lang="ja-JP" altLang="en-US" sz="1600">
                <a:latin typeface="Microsoft YaHei" panose="020B0503020204020204" charset="-122"/>
                <a:ea typeface="Microsoft YaHei" panose="020B0503020204020204" charset="-122"/>
                <a:cs typeface="Arial" panose="020B0604020202020204" pitchFamily="34" charset="0"/>
              </a:rPr>
              <a:t>にあります</a:t>
            </a:r>
            <a:r>
              <a:rPr lang="zh-CN" altLang="en-US" sz="1600">
                <a:latin typeface="Microsoft YaHei" panose="020B0503020204020204" charset="-122"/>
                <a:ea typeface="Microsoft YaHei" panose="020B0503020204020204" charset="-122"/>
                <a:cs typeface="Arial" panose="020B0604020202020204" pitchFamily="34" charset="0"/>
              </a:rPr>
              <a:t>。多</a:t>
            </a:r>
            <a:r>
              <a:rPr lang="ja-JP" altLang="en-US" sz="1600">
                <a:latin typeface="Microsoft YaHei" panose="020B0503020204020204" charset="-122"/>
                <a:ea typeface="Microsoft YaHei" panose="020B0503020204020204" charset="-122"/>
                <a:cs typeface="Arial" panose="020B0604020202020204" pitchFamily="34" charset="0"/>
              </a:rPr>
              <a:t>くの</a:t>
            </a:r>
            <a:r>
              <a:rPr lang="zh-CN" altLang="en-US" sz="1600">
                <a:latin typeface="Microsoft YaHei" panose="020B0503020204020204" charset="-122"/>
                <a:ea typeface="Microsoft YaHei" panose="020B0503020204020204" charset="-122"/>
                <a:cs typeface="Arial" panose="020B0604020202020204" pitchFamily="34" charset="0"/>
              </a:rPr>
              <a:t>企業</a:t>
            </a:r>
            <a:r>
              <a:rPr lang="ja-JP" altLang="en-US" sz="1600">
                <a:latin typeface="Microsoft YaHei" panose="020B0503020204020204" charset="-122"/>
                <a:ea typeface="Microsoft YaHei" panose="020B0503020204020204" charset="-122"/>
                <a:cs typeface="Arial" panose="020B0604020202020204" pitchFamily="34" charset="0"/>
              </a:rPr>
              <a:t>が</a:t>
            </a:r>
            <a:r>
              <a:rPr lang="en-US" altLang="en-US" sz="1600">
                <a:latin typeface="Microsoft YaHei" panose="020B0503020204020204" charset="-122"/>
                <a:ea typeface="Microsoft YaHei" panose="020B0503020204020204" charset="-122"/>
                <a:cs typeface="Arial" panose="020B0604020202020204" pitchFamily="34" charset="0"/>
              </a:rPr>
              <a:t>AI</a:t>
            </a:r>
            <a:r>
              <a:rPr lang="ja-JP" altLang="en-US" sz="1600">
                <a:latin typeface="Microsoft YaHei" panose="020B0503020204020204" charset="-122"/>
                <a:ea typeface="Microsoft YaHei" panose="020B0503020204020204" charset="-122"/>
                <a:cs typeface="Arial" panose="020B0604020202020204" pitchFamily="34" charset="0"/>
              </a:rPr>
              <a:t>に</a:t>
            </a:r>
            <a:r>
              <a:rPr lang="zh-CN" altLang="en-US" sz="1600">
                <a:latin typeface="Microsoft YaHei" panose="020B0503020204020204" charset="-122"/>
                <a:ea typeface="Microsoft YaHei" panose="020B0503020204020204" charset="-122"/>
                <a:cs typeface="Arial" panose="020B0604020202020204" pitchFamily="34" charset="0"/>
              </a:rPr>
              <a:t>関心</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持</a:t>
            </a:r>
            <a:r>
              <a:rPr lang="ja-JP" altLang="en-US" sz="1600">
                <a:latin typeface="Microsoft YaHei" panose="020B0503020204020204" charset="-122"/>
                <a:ea typeface="Microsoft YaHei" panose="020B0503020204020204" charset="-122"/>
                <a:cs typeface="Arial" panose="020B0604020202020204" pitchFamily="34" charset="0"/>
              </a:rPr>
              <a:t>っているものの</a:t>
            </a:r>
            <a:r>
              <a:rPr lang="zh-CN" altLang="en-US" sz="1600">
                <a:latin typeface="Microsoft YaHei" panose="020B0503020204020204" charset="-122"/>
                <a:ea typeface="Microsoft YaHei" panose="020B0503020204020204" charset="-122"/>
                <a:cs typeface="Arial" panose="020B0604020202020204" pitchFamily="34" charset="0"/>
              </a:rPr>
              <a:t>、技術的</a:t>
            </a:r>
            <a:r>
              <a:rPr lang="ja-JP" altLang="en-US" sz="1600">
                <a:latin typeface="Microsoft YaHei" panose="020B0503020204020204" charset="-122"/>
                <a:ea typeface="Microsoft YaHei" panose="020B0503020204020204" charset="-122"/>
                <a:cs typeface="Arial" panose="020B0604020202020204" pitchFamily="34" charset="0"/>
              </a:rPr>
              <a:t>な</a:t>
            </a:r>
            <a:r>
              <a:rPr lang="zh-CN" altLang="en-US" sz="1600">
                <a:latin typeface="Microsoft YaHei" panose="020B0503020204020204" charset="-122"/>
                <a:ea typeface="Microsoft YaHei" panose="020B0503020204020204" charset="-122"/>
                <a:cs typeface="Arial" panose="020B0604020202020204" pitchFamily="34" charset="0"/>
              </a:rPr>
              <a:t>理解</a:t>
            </a:r>
            <a:r>
              <a:rPr lang="ja-JP" altLang="en-US" sz="1600">
                <a:latin typeface="Microsoft YaHei" panose="020B0503020204020204" charset="-122"/>
                <a:ea typeface="Microsoft YaHei" panose="020B0503020204020204" charset="-122"/>
                <a:cs typeface="Arial" panose="020B0604020202020204" pitchFamily="34" charset="0"/>
              </a:rPr>
              <a:t>が</a:t>
            </a:r>
            <a:r>
              <a:rPr lang="zh-CN" altLang="en-US" sz="1600">
                <a:latin typeface="Microsoft YaHei" panose="020B0503020204020204" charset="-122"/>
                <a:ea typeface="Microsoft YaHei" panose="020B0503020204020204" charset="-122"/>
                <a:cs typeface="Arial" panose="020B0604020202020204" pitchFamily="34" charset="0"/>
              </a:rPr>
              <a:t>十分</a:t>
            </a:r>
            <a:r>
              <a:rPr lang="ja-JP" altLang="en-US" sz="1600">
                <a:latin typeface="Microsoft YaHei" panose="020B0503020204020204" charset="-122"/>
                <a:ea typeface="Microsoft YaHei" panose="020B0503020204020204" charset="-122"/>
                <a:cs typeface="Arial" panose="020B0604020202020204" pitchFamily="34" charset="0"/>
              </a:rPr>
              <a:t>でなく</a:t>
            </a:r>
            <a:r>
              <a:rPr lang="zh-CN" altLang="en-US" sz="1600">
                <a:latin typeface="Microsoft YaHei" panose="020B0503020204020204" charset="-122"/>
                <a:ea typeface="Microsoft YaHei" panose="020B0503020204020204" charset="-122"/>
                <a:cs typeface="Arial" panose="020B0604020202020204" pitchFamily="34" charset="0"/>
              </a:rPr>
              <a:t>、依然</a:t>
            </a:r>
            <a:r>
              <a:rPr lang="ja-JP" altLang="en-US" sz="1600">
                <a:latin typeface="Microsoft YaHei" panose="020B0503020204020204" charset="-122"/>
                <a:ea typeface="Microsoft YaHei" panose="020B0503020204020204" charset="-122"/>
                <a:cs typeface="Arial" panose="020B0604020202020204" pitchFamily="34" charset="0"/>
              </a:rPr>
              <a:t>として</a:t>
            </a:r>
            <a:r>
              <a:rPr lang="zh-CN" altLang="en-US" sz="1600">
                <a:latin typeface="Microsoft YaHei" panose="020B0503020204020204" charset="-122"/>
                <a:ea typeface="Microsoft YaHei" panose="020B0503020204020204" charset="-122"/>
                <a:cs typeface="Arial" panose="020B0604020202020204" pitchFamily="34" charset="0"/>
              </a:rPr>
              <a:t>従来型</a:t>
            </a:r>
            <a:r>
              <a:rPr lang="ja-JP" altLang="en-US" sz="1600">
                <a:latin typeface="Microsoft YaHei" panose="020B0503020204020204" charset="-122"/>
                <a:ea typeface="Microsoft YaHei" panose="020B0503020204020204" charset="-122"/>
                <a:cs typeface="Arial" panose="020B0604020202020204" pitchFamily="34" charset="0"/>
              </a:rPr>
              <a:t>の</a:t>
            </a:r>
            <a:r>
              <a:rPr lang="zh-CN" altLang="en-US" sz="1600">
                <a:latin typeface="Microsoft YaHei" panose="020B0503020204020204" charset="-122"/>
                <a:ea typeface="Microsoft YaHei" panose="020B0503020204020204" charset="-122"/>
                <a:cs typeface="Arial" panose="020B0604020202020204" pitchFamily="34" charset="0"/>
              </a:rPr>
              <a:t>自動化</a:t>
            </a:r>
            <a:r>
              <a:rPr lang="ja-JP" altLang="en-US" sz="1600">
                <a:latin typeface="Microsoft YaHei" panose="020B0503020204020204" charset="-122"/>
                <a:ea typeface="Microsoft YaHei" panose="020B0503020204020204" charset="-122"/>
                <a:cs typeface="Arial" panose="020B0604020202020204" pitchFamily="34" charset="0"/>
              </a:rPr>
              <a:t>フェーズにとどまっている</a:t>
            </a:r>
            <a:r>
              <a:rPr lang="zh-CN" altLang="en-US" sz="1600">
                <a:latin typeface="Microsoft YaHei" panose="020B0503020204020204" charset="-122"/>
                <a:ea typeface="Microsoft YaHei" panose="020B0503020204020204" charset="-122"/>
                <a:cs typeface="Arial" panose="020B0604020202020204" pitchFamily="34" charset="0"/>
              </a:rPr>
              <a:t>状況</a:t>
            </a:r>
            <a:r>
              <a:rPr lang="ja-JP" altLang="en-US" sz="1600">
                <a:latin typeface="Microsoft YaHei" panose="020B0503020204020204" charset="-122"/>
                <a:ea typeface="Microsoft YaHei" panose="020B0503020204020204" charset="-122"/>
                <a:cs typeface="Arial" panose="020B0604020202020204" pitchFamily="34" charset="0"/>
              </a:rPr>
              <a:t>です</a:t>
            </a:r>
            <a:r>
              <a:rPr lang="zh-CN" altLang="en-US" sz="1600">
                <a:latin typeface="Microsoft YaHei" panose="020B0503020204020204" charset="-122"/>
                <a:ea typeface="Microsoft YaHei" panose="020B0503020204020204" charset="-122"/>
                <a:cs typeface="Arial" panose="020B0604020202020204" pitchFamily="34" charset="0"/>
              </a:rPr>
              <a:t>。</a:t>
            </a:r>
            <a:endParaRPr lang="zh-CN" altLang="en-US" sz="1600">
              <a:latin typeface="Microsoft YaHei" panose="020B0503020204020204" charset="-122"/>
              <a:ea typeface="Microsoft YaHei" panose="020B0503020204020204" charset="-122"/>
              <a:cs typeface="Arial" panose="020B0604020202020204" pitchFamily="34" charset="0"/>
            </a:endParaRPr>
          </a:p>
          <a:p>
            <a:pPr indent="457200"/>
            <a:r>
              <a:rPr lang="ja-JP" altLang="en-US" sz="1600">
                <a:latin typeface="Microsoft YaHei" panose="020B0503020204020204" charset="-122"/>
                <a:ea typeface="Microsoft YaHei" panose="020B0503020204020204" charset="-122"/>
                <a:cs typeface="Arial" panose="020B0604020202020204" pitchFamily="34" charset="0"/>
              </a:rPr>
              <a:t>そのため</a:t>
            </a:r>
            <a:r>
              <a:rPr lang="zh-CN" altLang="en-US" sz="1600">
                <a:latin typeface="Microsoft YaHei" panose="020B0503020204020204" charset="-122"/>
                <a:ea typeface="Microsoft YaHei" panose="020B0503020204020204" charset="-122"/>
                <a:cs typeface="Arial" panose="020B0604020202020204" pitchFamily="34" charset="0"/>
              </a:rPr>
              <a:t>、</a:t>
            </a:r>
            <a:r>
              <a:rPr lang="en-US" altLang="en-US" sz="1600">
                <a:latin typeface="Microsoft YaHei" panose="020B0503020204020204" charset="-122"/>
                <a:ea typeface="Microsoft YaHei" panose="020B0503020204020204" charset="-122"/>
                <a:cs typeface="Arial" panose="020B0604020202020204" pitchFamily="34" charset="0"/>
              </a:rPr>
              <a:t>LLM</a:t>
            </a:r>
            <a:r>
              <a:rPr lang="ja-JP" altLang="en-US" sz="1600">
                <a:latin typeface="Microsoft YaHei" panose="020B0503020204020204" charset="-122"/>
                <a:ea typeface="Microsoft YaHei" panose="020B0503020204020204" charset="-122"/>
                <a:cs typeface="Arial" panose="020B0604020202020204" pitchFamily="34" charset="0"/>
              </a:rPr>
              <a:t>のような</a:t>
            </a:r>
            <a:r>
              <a:rPr lang="zh-CN" altLang="en-US" sz="1600">
                <a:latin typeface="Microsoft YaHei" panose="020B0503020204020204" charset="-122"/>
                <a:ea typeface="Microsoft YaHei" panose="020B0503020204020204" charset="-122"/>
                <a:cs typeface="Arial" panose="020B0604020202020204" pitchFamily="34" charset="0"/>
              </a:rPr>
              <a:t>生成</a:t>
            </a:r>
            <a:r>
              <a:rPr lang="en-US" altLang="en-US" sz="1600">
                <a:latin typeface="Microsoft YaHei" panose="020B0503020204020204" charset="-122"/>
                <a:ea typeface="Microsoft YaHei" panose="020B0503020204020204" charset="-122"/>
                <a:cs typeface="Arial" panose="020B0604020202020204" pitchFamily="34" charset="0"/>
              </a:rPr>
              <a:t>AI</a:t>
            </a:r>
            <a:r>
              <a:rPr lang="ja-JP" altLang="en-US" sz="1600">
                <a:latin typeface="Microsoft YaHei" panose="020B0503020204020204" charset="-122"/>
                <a:ea typeface="Microsoft YaHei" panose="020B0503020204020204" charset="-122"/>
                <a:cs typeface="Arial" panose="020B0604020202020204" pitchFamily="34" charset="0"/>
              </a:rPr>
              <a:t>と</a:t>
            </a:r>
            <a:r>
              <a:rPr lang="zh-CN" altLang="en-US" sz="1600">
                <a:latin typeface="Microsoft YaHei" panose="020B0503020204020204" charset="-122"/>
                <a:ea typeface="Microsoft YaHei" panose="020B0503020204020204" charset="-122"/>
                <a:cs typeface="Arial" panose="020B0604020202020204" pitchFamily="34" charset="0"/>
              </a:rPr>
              <a:t>日本</a:t>
            </a:r>
            <a:r>
              <a:rPr lang="ja-JP" altLang="en-US" sz="1600">
                <a:latin typeface="Microsoft YaHei" panose="020B0503020204020204" charset="-122"/>
                <a:ea typeface="Microsoft YaHei" panose="020B0503020204020204" charset="-122"/>
                <a:cs typeface="Arial" panose="020B0604020202020204" pitchFamily="34" charset="0"/>
              </a:rPr>
              <a:t>の</a:t>
            </a:r>
            <a:r>
              <a:rPr lang="zh-CN" altLang="en-US" sz="1600">
                <a:latin typeface="Microsoft YaHei" panose="020B0503020204020204" charset="-122"/>
                <a:ea typeface="Microsoft YaHei" panose="020B0503020204020204" charset="-122"/>
                <a:cs typeface="Arial" panose="020B0604020202020204" pitchFamily="34" charset="0"/>
              </a:rPr>
              <a:t>自動化技術</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組</a:t>
            </a:r>
            <a:r>
              <a:rPr lang="ja-JP" altLang="en-US" sz="1600">
                <a:latin typeface="Microsoft YaHei" panose="020B0503020204020204" charset="-122"/>
                <a:ea typeface="Microsoft YaHei" panose="020B0503020204020204" charset="-122"/>
                <a:cs typeface="Arial" panose="020B0604020202020204" pitchFamily="34" charset="0"/>
              </a:rPr>
              <a:t>み</a:t>
            </a:r>
            <a:r>
              <a:rPr lang="zh-CN" altLang="en-US" sz="1600">
                <a:latin typeface="Microsoft YaHei" panose="020B0503020204020204" charset="-122"/>
                <a:ea typeface="Microsoft YaHei" panose="020B0503020204020204" charset="-122"/>
                <a:cs typeface="Arial" panose="020B0604020202020204" pitchFamily="34" charset="0"/>
              </a:rPr>
              <a:t>合</a:t>
            </a:r>
            <a:r>
              <a:rPr lang="ja-JP" altLang="en-US" sz="1600">
                <a:latin typeface="Microsoft YaHei" panose="020B0503020204020204" charset="-122"/>
                <a:ea typeface="Microsoft YaHei" panose="020B0503020204020204" charset="-122"/>
                <a:cs typeface="Arial" panose="020B0604020202020204" pitchFamily="34" charset="0"/>
              </a:rPr>
              <a:t>わせる</a:t>
            </a:r>
            <a:r>
              <a:rPr lang="zh-CN" altLang="en-US" sz="1600">
                <a:latin typeface="Microsoft YaHei" panose="020B0503020204020204" charset="-122"/>
                <a:ea typeface="Microsoft YaHei" panose="020B0503020204020204" charset="-122"/>
                <a:cs typeface="Arial" panose="020B0604020202020204" pitchFamily="34" charset="0"/>
              </a:rPr>
              <a:t>市場</a:t>
            </a:r>
            <a:r>
              <a:rPr lang="ja-JP" altLang="en-US" sz="1600">
                <a:latin typeface="Microsoft YaHei" panose="020B0503020204020204" charset="-122"/>
                <a:ea typeface="Microsoft YaHei" panose="020B0503020204020204" charset="-122"/>
                <a:cs typeface="Arial" panose="020B0604020202020204" pitchFamily="34" charset="0"/>
              </a:rPr>
              <a:t>は</a:t>
            </a:r>
            <a:r>
              <a:rPr lang="zh-CN" altLang="en-US" sz="1600">
                <a:latin typeface="Microsoft YaHei" panose="020B0503020204020204" charset="-122"/>
                <a:ea typeface="Microsoft YaHei" panose="020B0503020204020204" charset="-122"/>
                <a:cs typeface="Arial" panose="020B0604020202020204" pitchFamily="34" charset="0"/>
              </a:rPr>
              <a:t>、</a:t>
            </a:r>
            <a:r>
              <a:rPr lang="ja-JP" altLang="en-US" sz="1600">
                <a:latin typeface="Microsoft YaHei" panose="020B0503020204020204" charset="-122"/>
                <a:ea typeface="Microsoft YaHei" panose="020B0503020204020204" charset="-122"/>
                <a:cs typeface="Arial" panose="020B0604020202020204" pitchFamily="34" charset="0"/>
              </a:rPr>
              <a:t>ほとんど</a:t>
            </a:r>
            <a:r>
              <a:rPr lang="zh-CN" altLang="en-US" sz="1600">
                <a:latin typeface="Microsoft YaHei" panose="020B0503020204020204" charset="-122"/>
                <a:ea typeface="Microsoft YaHei" panose="020B0503020204020204" charset="-122"/>
                <a:cs typeface="Arial" panose="020B0604020202020204" pitchFamily="34" charset="0"/>
              </a:rPr>
              <a:t>手</a:t>
            </a:r>
            <a:r>
              <a:rPr lang="ja-JP" altLang="en-US" sz="1600">
                <a:latin typeface="Microsoft YaHei" panose="020B0503020204020204" charset="-122"/>
                <a:ea typeface="Microsoft YaHei" panose="020B0503020204020204" charset="-122"/>
                <a:cs typeface="Arial" panose="020B0604020202020204" pitchFamily="34" charset="0"/>
              </a:rPr>
              <a:t>つかずの</a:t>
            </a:r>
            <a:r>
              <a:rPr lang="en-US" altLang="en-US" sz="1600">
                <a:latin typeface="Microsoft YaHei" panose="020B0503020204020204" charset="-122"/>
                <a:ea typeface="Microsoft YaHei" panose="020B0503020204020204" charset="-122"/>
                <a:cs typeface="Arial" panose="020B0604020202020204" pitchFamily="34" charset="0"/>
              </a:rPr>
              <a:t>“</a:t>
            </a:r>
            <a:r>
              <a:rPr lang="ja-JP" altLang="en-US" sz="1600">
                <a:latin typeface="Microsoft YaHei" panose="020B0503020204020204" charset="-122"/>
                <a:ea typeface="Microsoft YaHei" panose="020B0503020204020204" charset="-122"/>
                <a:cs typeface="Arial" panose="020B0604020202020204" pitchFamily="34" charset="0"/>
              </a:rPr>
              <a:t>ブルーオーシャン</a:t>
            </a:r>
            <a:r>
              <a:rPr lang="en-US" altLang="en-US" sz="1600">
                <a:latin typeface="Microsoft YaHei" panose="020B0503020204020204" charset="-122"/>
                <a:ea typeface="Microsoft YaHei" panose="020B0503020204020204" charset="-122"/>
                <a:cs typeface="Arial" panose="020B0604020202020204" pitchFamily="34" charset="0"/>
              </a:rPr>
              <a:t>”</a:t>
            </a:r>
            <a:r>
              <a:rPr lang="ja-JP" altLang="en-US" sz="1600">
                <a:latin typeface="Microsoft YaHei" panose="020B0503020204020204" charset="-122"/>
                <a:ea typeface="Microsoft YaHei" panose="020B0503020204020204" charset="-122"/>
                <a:cs typeface="Arial" panose="020B0604020202020204" pitchFamily="34" charset="0"/>
              </a:rPr>
              <a:t>であると</a:t>
            </a:r>
            <a:r>
              <a:rPr lang="zh-CN" altLang="en-US" sz="1600">
                <a:latin typeface="Microsoft YaHei" panose="020B0503020204020204" charset="-122"/>
                <a:ea typeface="Microsoft YaHei" panose="020B0503020204020204" charset="-122"/>
                <a:cs typeface="Arial" panose="020B0604020202020204" pitchFamily="34" charset="0"/>
              </a:rPr>
              <a:t>考</a:t>
            </a:r>
            <a:r>
              <a:rPr lang="ja-JP" altLang="en-US" sz="1600">
                <a:latin typeface="Microsoft YaHei" panose="020B0503020204020204" charset="-122"/>
                <a:ea typeface="Microsoft YaHei" panose="020B0503020204020204" charset="-122"/>
                <a:cs typeface="Arial" panose="020B0604020202020204" pitchFamily="34" charset="0"/>
              </a:rPr>
              <a:t>えています</a:t>
            </a:r>
            <a:r>
              <a:rPr lang="zh-CN" altLang="en-US" sz="1600">
                <a:latin typeface="Microsoft YaHei" panose="020B0503020204020204" charset="-122"/>
                <a:ea typeface="Microsoft YaHei" panose="020B0503020204020204" charset="-122"/>
                <a:cs typeface="Arial" panose="020B0604020202020204" pitchFamily="34" charset="0"/>
              </a:rPr>
              <a:t>。</a:t>
            </a:r>
            <a:endParaRPr lang="en-US" altLang="en-US" sz="1600">
              <a:latin typeface="Microsoft YaHei" panose="020B0503020204020204" charset="-122"/>
              <a:ea typeface="Microsoft YaHei" panose="020B0503020204020204" charset="-122"/>
              <a:cs typeface="Arial" panose="020B0604020202020204" pitchFamily="34" charset="0"/>
            </a:endParaRPr>
          </a:p>
          <a:p>
            <a:pPr indent="457200"/>
            <a:r>
              <a:rPr lang="ja-JP" altLang="en-US" sz="1600">
                <a:latin typeface="Microsoft YaHei" panose="020B0503020204020204" charset="-122"/>
                <a:ea typeface="Microsoft YaHei" panose="020B0503020204020204" charset="-122"/>
                <a:cs typeface="Arial" panose="020B0604020202020204" pitchFamily="34" charset="0"/>
              </a:rPr>
              <a:t>また</a:t>
            </a:r>
            <a:r>
              <a:rPr lang="zh-CN" altLang="en-US" sz="1600">
                <a:latin typeface="Microsoft YaHei" panose="020B0503020204020204" charset="-122"/>
                <a:ea typeface="Microsoft YaHei" panose="020B0503020204020204" charset="-122"/>
                <a:cs typeface="Arial" panose="020B0604020202020204" pitchFamily="34" charset="0"/>
              </a:rPr>
              <a:t>、日本</a:t>
            </a:r>
            <a:r>
              <a:rPr lang="ja-JP" altLang="en-US" sz="1600">
                <a:latin typeface="Microsoft YaHei" panose="020B0503020204020204" charset="-122"/>
                <a:ea typeface="Microsoft YaHei" panose="020B0503020204020204" charset="-122"/>
                <a:cs typeface="Arial" panose="020B0604020202020204" pitchFamily="34" charset="0"/>
              </a:rPr>
              <a:t>の</a:t>
            </a:r>
            <a:r>
              <a:rPr lang="zh-CN" altLang="en-US" sz="1600">
                <a:latin typeface="Microsoft YaHei" panose="020B0503020204020204" charset="-122"/>
                <a:ea typeface="Microsoft YaHei" panose="020B0503020204020204" charset="-122"/>
                <a:cs typeface="Arial" panose="020B0604020202020204" pitchFamily="34" charset="0"/>
              </a:rPr>
              <a:t>大学</a:t>
            </a:r>
            <a:r>
              <a:rPr lang="ja-JP" altLang="en-US" sz="1600">
                <a:latin typeface="Microsoft YaHei" panose="020B0503020204020204" charset="-122"/>
                <a:ea typeface="Microsoft YaHei" panose="020B0503020204020204" charset="-122"/>
                <a:cs typeface="Arial" panose="020B0604020202020204" pitchFamily="34" charset="0"/>
              </a:rPr>
              <a:t>と</a:t>
            </a:r>
            <a:r>
              <a:rPr lang="zh-CN" altLang="en-US" sz="1600">
                <a:latin typeface="Microsoft YaHei" panose="020B0503020204020204" charset="-122"/>
                <a:ea typeface="Microsoft YaHei" panose="020B0503020204020204" charset="-122"/>
                <a:cs typeface="Arial" panose="020B0604020202020204" pitchFamily="34" charset="0"/>
              </a:rPr>
              <a:t>企業</a:t>
            </a:r>
            <a:r>
              <a:rPr lang="ja-JP" altLang="en-US" sz="1600">
                <a:latin typeface="Microsoft YaHei" panose="020B0503020204020204" charset="-122"/>
                <a:ea typeface="Microsoft YaHei" panose="020B0503020204020204" charset="-122"/>
                <a:cs typeface="Arial" panose="020B0604020202020204" pitchFamily="34" charset="0"/>
              </a:rPr>
              <a:t>の</a:t>
            </a:r>
            <a:r>
              <a:rPr lang="zh-CN" altLang="en-US" sz="1600">
                <a:latin typeface="Microsoft YaHei" panose="020B0503020204020204" charset="-122"/>
                <a:ea typeface="Microsoft YaHei" panose="020B0503020204020204" charset="-122"/>
                <a:cs typeface="Arial" panose="020B0604020202020204" pitchFamily="34" charset="0"/>
              </a:rPr>
              <a:t>間</a:t>
            </a:r>
            <a:r>
              <a:rPr lang="ja-JP" altLang="en-US" sz="1600">
                <a:latin typeface="Microsoft YaHei" panose="020B0503020204020204" charset="-122"/>
                <a:ea typeface="Microsoft YaHei" panose="020B0503020204020204" charset="-122"/>
                <a:cs typeface="Arial" panose="020B0604020202020204" pitchFamily="34" charset="0"/>
              </a:rPr>
              <a:t>にはギャップが</a:t>
            </a:r>
            <a:r>
              <a:rPr lang="zh-CN" altLang="en-US" sz="1600">
                <a:latin typeface="Microsoft YaHei" panose="020B0503020204020204" charset="-122"/>
                <a:ea typeface="Microsoft YaHei" panose="020B0503020204020204" charset="-122"/>
                <a:cs typeface="Arial" panose="020B0604020202020204" pitchFamily="34" charset="0"/>
              </a:rPr>
              <a:t>存在</a:t>
            </a:r>
            <a:r>
              <a:rPr lang="ja-JP" altLang="en-US" sz="1600">
                <a:latin typeface="Microsoft YaHei" panose="020B0503020204020204" charset="-122"/>
                <a:ea typeface="Microsoft YaHei" panose="020B0503020204020204" charset="-122"/>
                <a:cs typeface="Arial" panose="020B0604020202020204" pitchFamily="34" charset="0"/>
              </a:rPr>
              <a:t>します</a:t>
            </a:r>
            <a:r>
              <a:rPr lang="zh-CN" altLang="en-US" sz="1600">
                <a:latin typeface="Microsoft YaHei" panose="020B0503020204020204" charset="-122"/>
                <a:ea typeface="Microsoft YaHei" panose="020B0503020204020204" charset="-122"/>
                <a:cs typeface="Arial" panose="020B0604020202020204" pitchFamily="34" charset="0"/>
              </a:rPr>
              <a:t>。</a:t>
            </a:r>
            <a:endParaRPr lang="zh-CN" altLang="en-US" sz="1600">
              <a:latin typeface="Microsoft YaHei" panose="020B0503020204020204" charset="-122"/>
              <a:ea typeface="Microsoft YaHei" panose="020B0503020204020204" charset="-122"/>
              <a:cs typeface="Arial" panose="020B0604020202020204" pitchFamily="34" charset="0"/>
            </a:endParaRPr>
          </a:p>
          <a:p>
            <a:pPr indent="457200"/>
            <a:r>
              <a:rPr lang="zh-CN" altLang="en-US" sz="1600">
                <a:latin typeface="Microsoft YaHei" panose="020B0503020204020204" charset="-122"/>
                <a:ea typeface="Microsoft YaHei" panose="020B0503020204020204" charset="-122"/>
                <a:cs typeface="Arial" panose="020B0604020202020204" pitchFamily="34" charset="0"/>
              </a:rPr>
              <a:t>大学</a:t>
            </a:r>
            <a:r>
              <a:rPr lang="ja-JP" altLang="en-US" sz="1600">
                <a:latin typeface="Microsoft YaHei" panose="020B0503020204020204" charset="-122"/>
                <a:ea typeface="Microsoft YaHei" panose="020B0503020204020204" charset="-122"/>
                <a:cs typeface="Arial" panose="020B0604020202020204" pitchFamily="34" charset="0"/>
              </a:rPr>
              <a:t>の</a:t>
            </a:r>
            <a:r>
              <a:rPr lang="zh-CN" altLang="en-US" sz="1600">
                <a:latin typeface="Microsoft YaHei" panose="020B0503020204020204" charset="-122"/>
                <a:ea typeface="Microsoft YaHei" panose="020B0503020204020204" charset="-122"/>
                <a:cs typeface="Arial" panose="020B0604020202020204" pitchFamily="34" charset="0"/>
              </a:rPr>
              <a:t>研究</a:t>
            </a:r>
            <a:r>
              <a:rPr lang="ja-JP" altLang="en-US" sz="1600">
                <a:latin typeface="Microsoft YaHei" panose="020B0503020204020204" charset="-122"/>
                <a:ea typeface="Microsoft YaHei" panose="020B0503020204020204" charset="-122"/>
                <a:cs typeface="Arial" panose="020B0604020202020204" pitchFamily="34" charset="0"/>
              </a:rPr>
              <a:t>は</a:t>
            </a:r>
            <a:r>
              <a:rPr lang="zh-CN" altLang="en-US" sz="1600">
                <a:latin typeface="Microsoft YaHei" panose="020B0503020204020204" charset="-122"/>
                <a:ea typeface="Microsoft YaHei" panose="020B0503020204020204" charset="-122"/>
                <a:cs typeface="Arial" panose="020B0604020202020204" pitchFamily="34" charset="0"/>
              </a:rPr>
              <a:t>主</a:t>
            </a:r>
            <a:r>
              <a:rPr lang="ja-JP" altLang="en-US" sz="1600">
                <a:latin typeface="Microsoft YaHei" panose="020B0503020204020204" charset="-122"/>
                <a:ea typeface="Microsoft YaHei" panose="020B0503020204020204" charset="-122"/>
                <a:cs typeface="Arial" panose="020B0604020202020204" pitchFamily="34" charset="0"/>
              </a:rPr>
              <a:t>に</a:t>
            </a:r>
            <a:r>
              <a:rPr lang="zh-CN" altLang="en-US" sz="1600">
                <a:latin typeface="Microsoft YaHei" panose="020B0503020204020204" charset="-122"/>
                <a:ea typeface="Microsoft YaHei" panose="020B0503020204020204" charset="-122"/>
                <a:cs typeface="Arial" panose="020B0604020202020204" pitchFamily="34" charset="0"/>
              </a:rPr>
              <a:t>論文発表</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目的</a:t>
            </a:r>
            <a:r>
              <a:rPr lang="ja-JP" altLang="en-US" sz="1600">
                <a:latin typeface="Microsoft YaHei" panose="020B0503020204020204" charset="-122"/>
                <a:ea typeface="Microsoft YaHei" panose="020B0503020204020204" charset="-122"/>
                <a:cs typeface="Arial" panose="020B0604020202020204" pitchFamily="34" charset="0"/>
              </a:rPr>
              <a:t>としており</a:t>
            </a:r>
            <a:r>
              <a:rPr lang="zh-CN" altLang="en-US" sz="1600">
                <a:latin typeface="Microsoft YaHei" panose="020B0503020204020204" charset="-122"/>
                <a:ea typeface="Microsoft YaHei" panose="020B0503020204020204" charset="-122"/>
                <a:cs typeface="Arial" panose="020B0604020202020204" pitchFamily="34" charset="0"/>
              </a:rPr>
              <a:t>、現場</a:t>
            </a:r>
            <a:r>
              <a:rPr lang="ja-JP" altLang="en-US" sz="1600">
                <a:latin typeface="Microsoft YaHei" panose="020B0503020204020204" charset="-122"/>
                <a:ea typeface="Microsoft YaHei" panose="020B0503020204020204" charset="-122"/>
                <a:cs typeface="Arial" panose="020B0604020202020204" pitchFamily="34" charset="0"/>
              </a:rPr>
              <a:t>への</a:t>
            </a:r>
            <a:r>
              <a:rPr lang="zh-CN" altLang="en-US" sz="1600">
                <a:latin typeface="Microsoft YaHei" panose="020B0503020204020204" charset="-122"/>
                <a:ea typeface="Microsoft YaHei" panose="020B0503020204020204" charset="-122"/>
                <a:cs typeface="Arial" panose="020B0604020202020204" pitchFamily="34" charset="0"/>
              </a:rPr>
              <a:t>即時導入</a:t>
            </a:r>
            <a:r>
              <a:rPr lang="ja-JP" altLang="en-US" sz="1600">
                <a:latin typeface="Microsoft YaHei" panose="020B0503020204020204" charset="-122"/>
                <a:ea typeface="Microsoft YaHei" panose="020B0503020204020204" charset="-122"/>
                <a:cs typeface="Arial" panose="020B0604020202020204" pitchFamily="34" charset="0"/>
              </a:rPr>
              <a:t>や</a:t>
            </a:r>
            <a:r>
              <a:rPr lang="zh-CN" altLang="en-US" sz="1600">
                <a:latin typeface="Microsoft YaHei" panose="020B0503020204020204" charset="-122"/>
                <a:ea typeface="Microsoft YaHei" panose="020B0503020204020204" charset="-122"/>
                <a:cs typeface="Arial" panose="020B0604020202020204" pitchFamily="34" charset="0"/>
              </a:rPr>
              <a:t>製品化</a:t>
            </a:r>
            <a:r>
              <a:rPr lang="ja-JP" altLang="en-US" sz="1600">
                <a:latin typeface="Microsoft YaHei" panose="020B0503020204020204" charset="-122"/>
                <a:ea typeface="Microsoft YaHei" panose="020B0503020204020204" charset="-122"/>
                <a:cs typeface="Arial" panose="020B0604020202020204" pitchFamily="34" charset="0"/>
              </a:rPr>
              <a:t>まで</a:t>
            </a:r>
            <a:r>
              <a:rPr lang="zh-CN" altLang="en-US" sz="1600">
                <a:latin typeface="Microsoft YaHei" panose="020B0503020204020204" charset="-122"/>
                <a:ea typeface="Microsoft YaHei" panose="020B0503020204020204" charset="-122"/>
                <a:cs typeface="Arial" panose="020B0604020202020204" pitchFamily="34" charset="0"/>
              </a:rPr>
              <a:t>考慮</a:t>
            </a:r>
            <a:r>
              <a:rPr lang="ja-JP" altLang="en-US" sz="1600">
                <a:latin typeface="Microsoft YaHei" panose="020B0503020204020204" charset="-122"/>
                <a:ea typeface="Microsoft YaHei" panose="020B0503020204020204" charset="-122"/>
                <a:cs typeface="Arial" panose="020B0604020202020204" pitchFamily="34" charset="0"/>
              </a:rPr>
              <a:t>されることは</a:t>
            </a:r>
            <a:r>
              <a:rPr lang="zh-CN" altLang="en-US" sz="1600">
                <a:latin typeface="Microsoft YaHei" panose="020B0503020204020204" charset="-122"/>
                <a:ea typeface="Microsoft YaHei" panose="020B0503020204020204" charset="-122"/>
                <a:cs typeface="Arial" panose="020B0604020202020204" pitchFamily="34" charset="0"/>
              </a:rPr>
              <a:t>少</a:t>
            </a:r>
            <a:r>
              <a:rPr lang="ja-JP" altLang="en-US" sz="1600">
                <a:latin typeface="Microsoft YaHei" panose="020B0503020204020204" charset="-122"/>
                <a:ea typeface="Microsoft YaHei" panose="020B0503020204020204" charset="-122"/>
                <a:cs typeface="Arial" panose="020B0604020202020204" pitchFamily="34" charset="0"/>
              </a:rPr>
              <a:t>なく</a:t>
            </a:r>
            <a:r>
              <a:rPr lang="zh-CN" altLang="en-US" sz="1600">
                <a:latin typeface="Microsoft YaHei" panose="020B0503020204020204" charset="-122"/>
                <a:ea typeface="Microsoft YaHei" panose="020B0503020204020204" charset="-122"/>
                <a:cs typeface="Arial" panose="020B0604020202020204" pitchFamily="34" charset="0"/>
              </a:rPr>
              <a:t>、企業</a:t>
            </a:r>
            <a:r>
              <a:rPr lang="ja-JP" altLang="en-US" sz="1600">
                <a:latin typeface="Microsoft YaHei" panose="020B0503020204020204" charset="-122"/>
                <a:ea typeface="Microsoft YaHei" panose="020B0503020204020204" charset="-122"/>
                <a:cs typeface="Arial" panose="020B0604020202020204" pitchFamily="34" charset="0"/>
              </a:rPr>
              <a:t>の</a:t>
            </a:r>
            <a:r>
              <a:rPr lang="zh-CN" altLang="en-US" sz="1600">
                <a:latin typeface="Microsoft YaHei" panose="020B0503020204020204" charset="-122"/>
                <a:ea typeface="Microsoft YaHei" panose="020B0503020204020204" charset="-122"/>
                <a:cs typeface="Arial" panose="020B0604020202020204" pitchFamily="34" charset="0"/>
              </a:rPr>
              <a:t>実際</a:t>
            </a:r>
            <a:r>
              <a:rPr lang="ja-JP" altLang="en-US" sz="1600">
                <a:latin typeface="Microsoft YaHei" panose="020B0503020204020204" charset="-122"/>
                <a:ea typeface="Microsoft YaHei" panose="020B0503020204020204" charset="-122"/>
                <a:cs typeface="Arial" panose="020B0604020202020204" pitchFamily="34" charset="0"/>
              </a:rPr>
              <a:t>のニーズに</a:t>
            </a:r>
            <a:r>
              <a:rPr lang="zh-CN" altLang="en-US" sz="1600">
                <a:latin typeface="Microsoft YaHei" panose="020B0503020204020204" charset="-122"/>
                <a:ea typeface="Microsoft YaHei" panose="020B0503020204020204" charset="-122"/>
                <a:cs typeface="Arial" panose="020B0604020202020204" pitchFamily="34" charset="0"/>
              </a:rPr>
              <a:t>対応</a:t>
            </a:r>
            <a:r>
              <a:rPr lang="ja-JP" altLang="en-US" sz="1600">
                <a:latin typeface="Microsoft YaHei" panose="020B0503020204020204" charset="-122"/>
                <a:ea typeface="Microsoft YaHei" panose="020B0503020204020204" charset="-122"/>
                <a:cs typeface="Arial" panose="020B0604020202020204" pitchFamily="34" charset="0"/>
              </a:rPr>
              <a:t>した</a:t>
            </a:r>
            <a:r>
              <a:rPr lang="zh-CN" altLang="en-US" sz="1600">
                <a:latin typeface="Microsoft YaHei" panose="020B0503020204020204" charset="-122"/>
                <a:ea typeface="Microsoft YaHei" panose="020B0503020204020204" charset="-122"/>
                <a:cs typeface="Arial" panose="020B0604020202020204" pitchFamily="34" charset="0"/>
              </a:rPr>
              <a:t>提案</a:t>
            </a:r>
            <a:r>
              <a:rPr lang="ja-JP" altLang="en-US" sz="1600">
                <a:latin typeface="Microsoft YaHei" panose="020B0503020204020204" charset="-122"/>
                <a:ea typeface="Microsoft YaHei" panose="020B0503020204020204" charset="-122"/>
                <a:cs typeface="Arial" panose="020B0604020202020204" pitchFamily="34" charset="0"/>
              </a:rPr>
              <a:t>が</a:t>
            </a:r>
            <a:r>
              <a:rPr lang="zh-CN" altLang="en-US" sz="1600">
                <a:latin typeface="Microsoft YaHei" panose="020B0503020204020204" charset="-122"/>
                <a:ea typeface="Microsoft YaHei" panose="020B0503020204020204" charset="-122"/>
                <a:cs typeface="Arial" panose="020B0604020202020204" pitchFamily="34" charset="0"/>
              </a:rPr>
              <a:t>難</a:t>
            </a:r>
            <a:r>
              <a:rPr lang="ja-JP" altLang="en-US" sz="1600">
                <a:latin typeface="Microsoft YaHei" panose="020B0503020204020204" charset="-122"/>
                <a:ea typeface="Microsoft YaHei" panose="020B0503020204020204" charset="-122"/>
                <a:cs typeface="Arial" panose="020B0604020202020204" pitchFamily="34" charset="0"/>
              </a:rPr>
              <a:t>しい</a:t>
            </a:r>
            <a:r>
              <a:rPr lang="zh-CN" altLang="en-US" sz="1600">
                <a:latin typeface="Microsoft YaHei" panose="020B0503020204020204" charset="-122"/>
                <a:ea typeface="Microsoft YaHei" panose="020B0503020204020204" charset="-122"/>
                <a:cs typeface="Arial" panose="020B0604020202020204" pitchFamily="34" charset="0"/>
              </a:rPr>
              <a:t>状況</a:t>
            </a:r>
            <a:r>
              <a:rPr lang="ja-JP" altLang="en-US" sz="1600">
                <a:latin typeface="Microsoft YaHei" panose="020B0503020204020204" charset="-122"/>
                <a:ea typeface="Microsoft YaHei" panose="020B0503020204020204" charset="-122"/>
                <a:cs typeface="Arial" panose="020B0604020202020204" pitchFamily="34" charset="0"/>
              </a:rPr>
              <a:t>です</a:t>
            </a:r>
            <a:r>
              <a:rPr lang="zh-CN" altLang="en-US" sz="1600">
                <a:latin typeface="Microsoft YaHei" panose="020B0503020204020204" charset="-122"/>
                <a:ea typeface="Microsoft YaHei" panose="020B0503020204020204" charset="-122"/>
                <a:cs typeface="Arial" panose="020B0604020202020204" pitchFamily="34" charset="0"/>
              </a:rPr>
              <a:t>。</a:t>
            </a:r>
            <a:endParaRPr lang="zh-CN" altLang="en-US" sz="1600">
              <a:latin typeface="Microsoft YaHei" panose="020B0503020204020204" charset="-122"/>
              <a:ea typeface="Microsoft YaHei" panose="020B0503020204020204" charset="-122"/>
              <a:cs typeface="Arial" panose="020B0604020202020204" pitchFamily="34" charset="0"/>
            </a:endParaRPr>
          </a:p>
          <a:p>
            <a:pPr indent="457200"/>
            <a:r>
              <a:rPr lang="zh-CN" altLang="en-US" sz="1600">
                <a:latin typeface="Microsoft YaHei" panose="020B0503020204020204" charset="-122"/>
                <a:ea typeface="Microsoft YaHei" panose="020B0503020204020204" charset="-122"/>
                <a:cs typeface="Arial" panose="020B0604020202020204" pitchFamily="34" charset="0"/>
              </a:rPr>
              <a:t>同時</a:t>
            </a:r>
            <a:r>
              <a:rPr lang="ja-JP" altLang="en-US" sz="1600">
                <a:latin typeface="Microsoft YaHei" panose="020B0503020204020204" charset="-122"/>
                <a:ea typeface="Microsoft YaHei" panose="020B0503020204020204" charset="-122"/>
                <a:cs typeface="Arial" panose="020B0604020202020204" pitchFamily="34" charset="0"/>
              </a:rPr>
              <a:t>に</a:t>
            </a:r>
            <a:r>
              <a:rPr lang="zh-CN" altLang="en-US" sz="1600">
                <a:latin typeface="Microsoft YaHei" panose="020B0503020204020204" charset="-122"/>
                <a:ea typeface="Microsoft YaHei" panose="020B0503020204020204" charset="-122"/>
                <a:cs typeface="Arial" panose="020B0604020202020204" pitchFamily="34" charset="0"/>
              </a:rPr>
              <a:t>、企業側</a:t>
            </a:r>
            <a:r>
              <a:rPr lang="ja-JP" altLang="en-US" sz="1600">
                <a:latin typeface="Microsoft YaHei" panose="020B0503020204020204" charset="-122"/>
                <a:ea typeface="Microsoft YaHei" panose="020B0503020204020204" charset="-122"/>
                <a:cs typeface="Arial" panose="020B0604020202020204" pitchFamily="34" charset="0"/>
              </a:rPr>
              <a:t>も</a:t>
            </a:r>
            <a:r>
              <a:rPr lang="zh-CN" altLang="en-US" sz="1600">
                <a:latin typeface="Microsoft YaHei" panose="020B0503020204020204" charset="-122"/>
                <a:ea typeface="Microsoft YaHei" panose="020B0503020204020204" charset="-122"/>
                <a:cs typeface="Arial" panose="020B0604020202020204" pitchFamily="34" charset="0"/>
              </a:rPr>
              <a:t>新</a:t>
            </a:r>
            <a:r>
              <a:rPr lang="ja-JP" altLang="en-US" sz="1600">
                <a:latin typeface="Microsoft YaHei" panose="020B0503020204020204" charset="-122"/>
                <a:ea typeface="Microsoft YaHei" panose="020B0503020204020204" charset="-122"/>
                <a:cs typeface="Arial" panose="020B0604020202020204" pitchFamily="34" charset="0"/>
              </a:rPr>
              <a:t>しい</a:t>
            </a:r>
            <a:r>
              <a:rPr lang="zh-CN" altLang="en-US" sz="1600">
                <a:latin typeface="Microsoft YaHei" panose="020B0503020204020204" charset="-122"/>
                <a:ea typeface="Microsoft YaHei" panose="020B0503020204020204" charset="-122"/>
                <a:cs typeface="Arial" panose="020B0604020202020204" pitchFamily="34" charset="0"/>
              </a:rPr>
              <a:t>技術</a:t>
            </a:r>
            <a:r>
              <a:rPr lang="ja-JP" altLang="en-US" sz="1600">
                <a:latin typeface="Microsoft YaHei" panose="020B0503020204020204" charset="-122"/>
                <a:ea typeface="Microsoft YaHei" panose="020B0503020204020204" charset="-122"/>
                <a:cs typeface="Arial" panose="020B0604020202020204" pitchFamily="34" charset="0"/>
              </a:rPr>
              <a:t>に</a:t>
            </a:r>
            <a:r>
              <a:rPr lang="zh-CN" altLang="en-US" sz="1600">
                <a:latin typeface="Microsoft YaHei" panose="020B0503020204020204" charset="-122"/>
                <a:ea typeface="Microsoft YaHei" panose="020B0503020204020204" charset="-122"/>
                <a:cs typeface="Arial" panose="020B0604020202020204" pitchFamily="34" charset="0"/>
              </a:rPr>
              <a:t>対</a:t>
            </a:r>
            <a:r>
              <a:rPr lang="ja-JP" altLang="en-US" sz="1600">
                <a:latin typeface="Microsoft YaHei" panose="020B0503020204020204" charset="-122"/>
                <a:ea typeface="Microsoft YaHei" panose="020B0503020204020204" charset="-122"/>
                <a:cs typeface="Arial" panose="020B0604020202020204" pitchFamily="34" charset="0"/>
              </a:rPr>
              <a:t>して</a:t>
            </a:r>
            <a:r>
              <a:rPr lang="zh-CN" altLang="en-US" sz="1600">
                <a:latin typeface="Microsoft YaHei" panose="020B0503020204020204" charset="-122"/>
                <a:ea typeface="Microsoft YaHei" panose="020B0503020204020204" charset="-122"/>
                <a:cs typeface="Arial" panose="020B0604020202020204" pitchFamily="34" charset="0"/>
              </a:rPr>
              <a:t>慎重</a:t>
            </a:r>
            <a:r>
              <a:rPr lang="ja-JP" altLang="en-US" sz="1600">
                <a:latin typeface="Microsoft YaHei" panose="020B0503020204020204" charset="-122"/>
                <a:ea typeface="Microsoft YaHei" panose="020B0503020204020204" charset="-122"/>
                <a:cs typeface="Arial" panose="020B0604020202020204" pitchFamily="34" charset="0"/>
              </a:rPr>
              <a:t>な</a:t>
            </a:r>
            <a:r>
              <a:rPr lang="zh-CN" altLang="en-US" sz="1600">
                <a:latin typeface="Microsoft YaHei" panose="020B0503020204020204" charset="-122"/>
                <a:ea typeface="Microsoft YaHei" panose="020B0503020204020204" charset="-122"/>
                <a:cs typeface="Arial" panose="020B0604020202020204" pitchFamily="34" charset="0"/>
              </a:rPr>
              <a:t>姿勢</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取</a:t>
            </a:r>
            <a:r>
              <a:rPr lang="ja-JP" altLang="en-US" sz="1600">
                <a:latin typeface="Microsoft YaHei" panose="020B0503020204020204" charset="-122"/>
                <a:ea typeface="Microsoft YaHei" panose="020B0503020204020204" charset="-122"/>
                <a:cs typeface="Arial" panose="020B0604020202020204" pitchFamily="34" charset="0"/>
              </a:rPr>
              <a:t>りがちです</a:t>
            </a:r>
            <a:r>
              <a:rPr lang="zh-CN" altLang="en-US" sz="1600">
                <a:latin typeface="Microsoft YaHei" panose="020B0503020204020204" charset="-122"/>
                <a:ea typeface="Microsoft YaHei" panose="020B0503020204020204" charset="-122"/>
                <a:cs typeface="Arial" panose="020B0604020202020204" pitchFamily="34" charset="0"/>
              </a:rPr>
              <a:t>。</a:t>
            </a:r>
            <a:endParaRPr lang="zh-CN" altLang="en-US" sz="1600">
              <a:latin typeface="Microsoft YaHei" panose="020B0503020204020204" charset="-122"/>
              <a:ea typeface="Microsoft YaHei" panose="020B0503020204020204" charset="-122"/>
              <a:cs typeface="Arial" panose="020B0604020202020204" pitchFamily="34" charset="0"/>
            </a:endParaRPr>
          </a:p>
          <a:p>
            <a:pPr indent="457200"/>
            <a:endParaRPr lang="en-US" altLang="en-US" sz="1600">
              <a:latin typeface="Microsoft YaHei" panose="020B0503020204020204" charset="-122"/>
              <a:ea typeface="Microsoft YaHei" panose="020B0503020204020204" charset="-122"/>
              <a:cs typeface="Arial" panose="020B0604020202020204" pitchFamily="34" charset="0"/>
            </a:endParaRPr>
          </a:p>
          <a:p>
            <a:pPr indent="457200"/>
            <a:r>
              <a:rPr lang="zh-CN" altLang="en-US" sz="1600">
                <a:latin typeface="Microsoft YaHei" panose="020B0503020204020204" charset="-122"/>
                <a:ea typeface="Microsoft YaHei" panose="020B0503020204020204" charset="-122"/>
                <a:cs typeface="Arial" panose="020B0604020202020204" pitchFamily="34" charset="0"/>
              </a:rPr>
              <a:t>私</a:t>
            </a:r>
            <a:r>
              <a:rPr lang="ja-JP" altLang="en-US" sz="1600">
                <a:latin typeface="Microsoft YaHei" panose="020B0503020204020204" charset="-122"/>
                <a:ea typeface="Microsoft YaHei" panose="020B0503020204020204" charset="-122"/>
                <a:cs typeface="Arial" panose="020B0604020202020204" pitchFamily="34" charset="0"/>
              </a:rPr>
              <a:t>たちのチームは</a:t>
            </a:r>
            <a:r>
              <a:rPr lang="zh-CN" altLang="en-US" sz="1600">
                <a:latin typeface="Microsoft YaHei" panose="020B0503020204020204" charset="-122"/>
                <a:ea typeface="Microsoft YaHei" panose="020B0503020204020204" charset="-122"/>
                <a:cs typeface="Arial" panose="020B0604020202020204" pitchFamily="34" charset="0"/>
              </a:rPr>
              <a:t>、</a:t>
            </a:r>
            <a:r>
              <a:rPr lang="ja-JP" altLang="en-US" sz="1600">
                <a:latin typeface="Microsoft YaHei" panose="020B0503020204020204" charset="-122"/>
                <a:ea typeface="Microsoft YaHei" panose="020B0503020204020204" charset="-122"/>
                <a:cs typeface="Arial" panose="020B0604020202020204" pitchFamily="34" charset="0"/>
              </a:rPr>
              <a:t>このギャップを</a:t>
            </a:r>
            <a:r>
              <a:rPr lang="zh-CN" altLang="en-US" sz="1600">
                <a:latin typeface="Microsoft YaHei" panose="020B0503020204020204" charset="-122"/>
                <a:ea typeface="Microsoft YaHei" panose="020B0503020204020204" charset="-122"/>
                <a:cs typeface="Arial" panose="020B0604020202020204" pitchFamily="34" charset="0"/>
              </a:rPr>
              <a:t>埋</a:t>
            </a:r>
            <a:r>
              <a:rPr lang="ja-JP" altLang="en-US" sz="1600">
                <a:latin typeface="Microsoft YaHei" panose="020B0503020204020204" charset="-122"/>
                <a:ea typeface="Microsoft YaHei" panose="020B0503020204020204" charset="-122"/>
                <a:cs typeface="Arial" panose="020B0604020202020204" pitchFamily="34" charset="0"/>
              </a:rPr>
              <a:t>める</a:t>
            </a:r>
            <a:r>
              <a:rPr lang="zh-CN" altLang="en-US" sz="1600">
                <a:latin typeface="Microsoft YaHei" panose="020B0503020204020204" charset="-122"/>
                <a:ea typeface="Microsoft YaHei" panose="020B0503020204020204" charset="-122"/>
                <a:cs typeface="Arial" panose="020B0604020202020204" pitchFamily="34" charset="0"/>
              </a:rPr>
              <a:t>役割</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果</a:t>
            </a:r>
            <a:r>
              <a:rPr lang="ja-JP" altLang="en-US" sz="1600">
                <a:latin typeface="Microsoft YaHei" panose="020B0503020204020204" charset="-122"/>
                <a:ea typeface="Microsoft YaHei" panose="020B0503020204020204" charset="-122"/>
                <a:cs typeface="Arial" panose="020B0604020202020204" pitchFamily="34" charset="0"/>
              </a:rPr>
              <a:t>たすことを</a:t>
            </a:r>
            <a:r>
              <a:rPr lang="zh-CN" altLang="en-US" sz="1600">
                <a:latin typeface="Microsoft YaHei" panose="020B0503020204020204" charset="-122"/>
                <a:ea typeface="Microsoft YaHei" panose="020B0503020204020204" charset="-122"/>
                <a:cs typeface="Arial" panose="020B0604020202020204" pitchFamily="34" charset="0"/>
              </a:rPr>
              <a:t>目指</a:t>
            </a:r>
            <a:r>
              <a:rPr lang="ja-JP" altLang="en-US" sz="1600">
                <a:latin typeface="Microsoft YaHei" panose="020B0503020204020204" charset="-122"/>
                <a:ea typeface="Microsoft YaHei" panose="020B0503020204020204" charset="-122"/>
                <a:cs typeface="Arial" panose="020B0604020202020204" pitchFamily="34" charset="0"/>
              </a:rPr>
              <a:t>しています</a:t>
            </a:r>
            <a:r>
              <a:rPr lang="zh-CN" altLang="en-US" sz="1600">
                <a:latin typeface="Microsoft YaHei" panose="020B0503020204020204" charset="-122"/>
                <a:ea typeface="Microsoft YaHei" panose="020B0503020204020204" charset="-122"/>
                <a:cs typeface="Arial" panose="020B0604020202020204" pitchFamily="34" charset="0"/>
              </a:rPr>
              <a:t>。</a:t>
            </a:r>
            <a:endParaRPr lang="zh-CN" altLang="en-US" sz="1600">
              <a:latin typeface="Microsoft YaHei" panose="020B0503020204020204" charset="-122"/>
              <a:ea typeface="Microsoft YaHei" panose="020B0503020204020204" charset="-122"/>
              <a:cs typeface="Arial" panose="020B0604020202020204" pitchFamily="34" charset="0"/>
            </a:endParaRPr>
          </a:p>
          <a:p>
            <a:pPr indent="457200"/>
            <a:r>
              <a:rPr lang="zh-CN" altLang="en-US" sz="1600">
                <a:latin typeface="Microsoft YaHei" panose="020B0503020204020204" charset="-122"/>
                <a:ea typeface="Microsoft YaHei" panose="020B0503020204020204" charset="-122"/>
                <a:cs typeface="Arial" panose="020B0604020202020204" pitchFamily="34" charset="0"/>
              </a:rPr>
              <a:t>日本</a:t>
            </a:r>
            <a:r>
              <a:rPr lang="ja-JP" altLang="en-US" sz="1600">
                <a:latin typeface="Microsoft YaHei" panose="020B0503020204020204" charset="-122"/>
                <a:ea typeface="Microsoft YaHei" panose="020B0503020204020204" charset="-122"/>
                <a:cs typeface="Arial" panose="020B0604020202020204" pitchFamily="34" charset="0"/>
              </a:rPr>
              <a:t>の</a:t>
            </a:r>
            <a:r>
              <a:rPr lang="zh-CN" altLang="en-US" sz="1600">
                <a:latin typeface="Microsoft YaHei" panose="020B0503020204020204" charset="-122"/>
                <a:ea typeface="Microsoft YaHei" panose="020B0503020204020204" charset="-122"/>
                <a:cs typeface="Arial" panose="020B0604020202020204" pitchFamily="34" charset="0"/>
              </a:rPr>
              <a:t>大学</a:t>
            </a:r>
            <a:r>
              <a:rPr lang="ja-JP" altLang="en-US" sz="1600">
                <a:latin typeface="Microsoft YaHei" panose="020B0503020204020204" charset="-122"/>
                <a:ea typeface="Microsoft YaHei" panose="020B0503020204020204" charset="-122"/>
                <a:cs typeface="Arial" panose="020B0604020202020204" pitchFamily="34" charset="0"/>
              </a:rPr>
              <a:t>で</a:t>
            </a:r>
            <a:r>
              <a:rPr lang="zh-CN" altLang="en-US" sz="1600">
                <a:latin typeface="Microsoft YaHei" panose="020B0503020204020204" charset="-122"/>
                <a:ea typeface="Microsoft YaHei" panose="020B0503020204020204" charset="-122"/>
                <a:cs typeface="Arial" panose="020B0604020202020204" pitchFamily="34" charset="0"/>
              </a:rPr>
              <a:t>生</a:t>
            </a:r>
            <a:r>
              <a:rPr lang="ja-JP" altLang="en-US" sz="1600">
                <a:latin typeface="Microsoft YaHei" panose="020B0503020204020204" charset="-122"/>
                <a:ea typeface="Microsoft YaHei" panose="020B0503020204020204" charset="-122"/>
                <a:cs typeface="Arial" panose="020B0604020202020204" pitchFamily="34" charset="0"/>
              </a:rPr>
              <a:t>まれた</a:t>
            </a:r>
            <a:r>
              <a:rPr lang="zh-CN" altLang="en-US" sz="1600">
                <a:latin typeface="Microsoft YaHei" panose="020B0503020204020204" charset="-122"/>
                <a:ea typeface="Microsoft YaHei" panose="020B0503020204020204" charset="-122"/>
                <a:cs typeface="Arial" panose="020B0604020202020204" pitchFamily="34" charset="0"/>
              </a:rPr>
              <a:t>先端技術</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、企業</a:t>
            </a:r>
            <a:r>
              <a:rPr lang="ja-JP" altLang="en-US" sz="1600">
                <a:latin typeface="Microsoft YaHei" panose="020B0503020204020204" charset="-122"/>
                <a:ea typeface="Microsoft YaHei" panose="020B0503020204020204" charset="-122"/>
                <a:cs typeface="Arial" panose="020B0604020202020204" pitchFamily="34" charset="0"/>
              </a:rPr>
              <a:t>がそのまま</a:t>
            </a:r>
            <a:r>
              <a:rPr lang="zh-CN" altLang="en-US" sz="1600">
                <a:latin typeface="Microsoft YaHei" panose="020B0503020204020204" charset="-122"/>
                <a:ea typeface="Microsoft YaHei" panose="020B0503020204020204" charset="-122"/>
                <a:cs typeface="Arial" panose="020B0604020202020204" pitchFamily="34" charset="0"/>
              </a:rPr>
              <a:t>使</a:t>
            </a:r>
            <a:r>
              <a:rPr lang="ja-JP" altLang="en-US" sz="1600">
                <a:latin typeface="Microsoft YaHei" panose="020B0503020204020204" charset="-122"/>
                <a:ea typeface="Microsoft YaHei" panose="020B0503020204020204" charset="-122"/>
                <a:cs typeface="Arial" panose="020B0604020202020204" pitchFamily="34" charset="0"/>
              </a:rPr>
              <a:t>える</a:t>
            </a:r>
            <a:r>
              <a:rPr lang="en-US" altLang="en-US" sz="1600">
                <a:latin typeface="Microsoft YaHei" panose="020B0503020204020204" charset="-122"/>
                <a:ea typeface="Microsoft YaHei" panose="020B0503020204020204" charset="-122"/>
                <a:cs typeface="Arial" panose="020B0604020202020204" pitchFamily="34" charset="0"/>
              </a:rPr>
              <a:t>“</a:t>
            </a:r>
            <a:r>
              <a:rPr lang="zh-CN" altLang="en-US" sz="1600">
                <a:latin typeface="Microsoft YaHei" panose="020B0503020204020204" charset="-122"/>
                <a:ea typeface="Microsoft YaHei" panose="020B0503020204020204" charset="-122"/>
                <a:cs typeface="Arial" panose="020B0604020202020204" pitchFamily="34" charset="0"/>
              </a:rPr>
              <a:t>実用的</a:t>
            </a:r>
            <a:r>
              <a:rPr lang="ja-JP" altLang="en-US" sz="1600">
                <a:latin typeface="Microsoft YaHei" panose="020B0503020204020204" charset="-122"/>
                <a:ea typeface="Microsoft YaHei" panose="020B0503020204020204" charset="-122"/>
                <a:cs typeface="Arial" panose="020B0604020202020204" pitchFamily="34" charset="0"/>
              </a:rPr>
              <a:t>な</a:t>
            </a:r>
            <a:r>
              <a:rPr lang="zh-CN" altLang="en-US" sz="1600">
                <a:latin typeface="Microsoft YaHei" panose="020B0503020204020204" charset="-122"/>
                <a:ea typeface="Microsoft YaHei" panose="020B0503020204020204" charset="-122"/>
                <a:cs typeface="Arial" panose="020B0604020202020204" pitchFamily="34" charset="0"/>
              </a:rPr>
              <a:t>形</a:t>
            </a:r>
            <a:r>
              <a:rPr lang="en-US" altLang="en-US" sz="1600">
                <a:latin typeface="Microsoft YaHei" panose="020B0503020204020204" charset="-122"/>
                <a:ea typeface="Microsoft YaHei" panose="020B0503020204020204" charset="-122"/>
                <a:cs typeface="Arial" panose="020B0604020202020204" pitchFamily="34" charset="0"/>
              </a:rPr>
              <a:t>”</a:t>
            </a:r>
            <a:r>
              <a:rPr lang="ja-JP" altLang="en-US" sz="1600">
                <a:latin typeface="Microsoft YaHei" panose="020B0503020204020204" charset="-122"/>
                <a:ea typeface="Microsoft YaHei" panose="020B0503020204020204" charset="-122"/>
                <a:cs typeface="Arial" panose="020B0604020202020204" pitchFamily="34" charset="0"/>
              </a:rPr>
              <a:t>に</a:t>
            </a:r>
            <a:r>
              <a:rPr lang="zh-CN" altLang="en-US" sz="1600">
                <a:latin typeface="Microsoft YaHei" panose="020B0503020204020204" charset="-122"/>
                <a:ea typeface="Microsoft YaHei" panose="020B0503020204020204" charset="-122"/>
                <a:cs typeface="Arial" panose="020B0604020202020204" pitchFamily="34" charset="0"/>
              </a:rPr>
              <a:t>転換</a:t>
            </a:r>
            <a:r>
              <a:rPr lang="ja-JP" altLang="en-US" sz="1600">
                <a:latin typeface="Microsoft YaHei" panose="020B0503020204020204" charset="-122"/>
                <a:ea typeface="Microsoft YaHei" panose="020B0503020204020204" charset="-122"/>
                <a:cs typeface="Arial" panose="020B0604020202020204" pitchFamily="34" charset="0"/>
              </a:rPr>
              <a:t>し</a:t>
            </a:r>
            <a:r>
              <a:rPr lang="zh-CN" altLang="en-US" sz="1600">
                <a:latin typeface="Microsoft YaHei" panose="020B0503020204020204" charset="-122"/>
                <a:ea typeface="Microsoft YaHei" panose="020B0503020204020204" charset="-122"/>
                <a:cs typeface="Arial" panose="020B0604020202020204" pitchFamily="34" charset="0"/>
              </a:rPr>
              <a:t>、現場</a:t>
            </a:r>
            <a:r>
              <a:rPr lang="ja-JP" altLang="en-US" sz="1600">
                <a:latin typeface="Microsoft YaHei" panose="020B0503020204020204" charset="-122"/>
                <a:ea typeface="Microsoft YaHei" panose="020B0503020204020204" charset="-122"/>
                <a:cs typeface="Arial" panose="020B0604020202020204" pitchFamily="34" charset="0"/>
              </a:rPr>
              <a:t>で</a:t>
            </a:r>
            <a:r>
              <a:rPr lang="zh-CN" altLang="en-US" sz="1600">
                <a:latin typeface="Microsoft YaHei" panose="020B0503020204020204" charset="-122"/>
                <a:ea typeface="Microsoft YaHei" panose="020B0503020204020204" charset="-122"/>
                <a:cs typeface="Arial" panose="020B0604020202020204" pitchFamily="34" charset="0"/>
              </a:rPr>
              <a:t>活用</a:t>
            </a:r>
            <a:r>
              <a:rPr lang="ja-JP" altLang="en-US" sz="1600">
                <a:latin typeface="Microsoft YaHei" panose="020B0503020204020204" charset="-122"/>
                <a:ea typeface="Microsoft YaHei" panose="020B0503020204020204" charset="-122"/>
                <a:cs typeface="Arial" panose="020B0604020202020204" pitchFamily="34" charset="0"/>
              </a:rPr>
              <a:t>できるソリューションとして</a:t>
            </a:r>
            <a:r>
              <a:rPr lang="zh-CN" altLang="en-US" sz="1600">
                <a:latin typeface="Microsoft YaHei" panose="020B0503020204020204" charset="-122"/>
                <a:ea typeface="Microsoft YaHei" panose="020B0503020204020204" charset="-122"/>
                <a:cs typeface="Arial" panose="020B0604020202020204" pitchFamily="34" charset="0"/>
              </a:rPr>
              <a:t>提供</a:t>
            </a:r>
            <a:r>
              <a:rPr lang="ja-JP" altLang="en-US" sz="1600">
                <a:latin typeface="Microsoft YaHei" panose="020B0503020204020204" charset="-122"/>
                <a:ea typeface="Microsoft YaHei" panose="020B0503020204020204" charset="-122"/>
                <a:cs typeface="Arial" panose="020B0604020202020204" pitchFamily="34" charset="0"/>
              </a:rPr>
              <a:t>することに</a:t>
            </a:r>
            <a:r>
              <a:rPr lang="zh-CN" altLang="en-US" sz="1600">
                <a:latin typeface="Microsoft YaHei" panose="020B0503020204020204" charset="-122"/>
                <a:ea typeface="Microsoft YaHei" panose="020B0503020204020204" charset="-122"/>
                <a:cs typeface="Arial" panose="020B0604020202020204" pitchFamily="34" charset="0"/>
              </a:rPr>
              <a:t>力</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入</a:t>
            </a:r>
            <a:r>
              <a:rPr lang="ja-JP" altLang="en-US" sz="1600">
                <a:latin typeface="Microsoft YaHei" panose="020B0503020204020204" charset="-122"/>
                <a:ea typeface="Microsoft YaHei" panose="020B0503020204020204" charset="-122"/>
                <a:cs typeface="Arial" panose="020B0604020202020204" pitchFamily="34" charset="0"/>
              </a:rPr>
              <a:t>れています</a:t>
            </a:r>
            <a:r>
              <a:rPr lang="zh-CN" altLang="en-US" sz="1600">
                <a:latin typeface="Microsoft YaHei" panose="020B0503020204020204" charset="-122"/>
                <a:ea typeface="Microsoft YaHei" panose="020B0503020204020204" charset="-122"/>
                <a:cs typeface="Arial" panose="020B0604020202020204" pitchFamily="34" charset="0"/>
              </a:rPr>
              <a:t>。</a:t>
            </a:r>
            <a:endParaRPr lang="zh-CN" altLang="en-US" sz="1600">
              <a:latin typeface="Microsoft YaHei" panose="020B0503020204020204" charset="-122"/>
              <a:ea typeface="Microsoft YaHei" panose="020B0503020204020204" charset="-122"/>
              <a:cs typeface="Arial" panose="020B0604020202020204" pitchFamily="34" charset="0"/>
            </a:endParaRPr>
          </a:p>
          <a:p>
            <a:pPr indent="457200"/>
            <a:endParaRPr lang="en-US" altLang="en-US" sz="1600">
              <a:latin typeface="Microsoft YaHei" panose="020B0503020204020204" charset="-122"/>
              <a:ea typeface="Microsoft YaHei" panose="020B0503020204020204" charset="-122"/>
              <a:cs typeface="Arial" panose="020B0604020202020204" pitchFamily="34" charset="0"/>
            </a:endParaRPr>
          </a:p>
          <a:p>
            <a:pPr indent="457200"/>
            <a:r>
              <a:rPr lang="zh-CN" altLang="en-US" sz="1600">
                <a:latin typeface="Microsoft YaHei" panose="020B0503020204020204" charset="-122"/>
                <a:ea typeface="Microsoft YaHei" panose="020B0503020204020204" charset="-122"/>
                <a:cs typeface="Arial" panose="020B0604020202020204" pitchFamily="34" charset="0"/>
              </a:rPr>
              <a:t>現在、日本政府</a:t>
            </a:r>
            <a:r>
              <a:rPr lang="ja-JP" altLang="en-US" sz="1600">
                <a:latin typeface="Microsoft YaHei" panose="020B0503020204020204" charset="-122"/>
                <a:ea typeface="Microsoft YaHei" panose="020B0503020204020204" charset="-122"/>
                <a:cs typeface="Arial" panose="020B0604020202020204" pitchFamily="34" charset="0"/>
              </a:rPr>
              <a:t>は</a:t>
            </a:r>
            <a:r>
              <a:rPr lang="zh-CN" altLang="en-US" sz="1600">
                <a:latin typeface="Microsoft YaHei" panose="020B0503020204020204" charset="-122"/>
                <a:ea typeface="Microsoft YaHei" panose="020B0503020204020204" charset="-122"/>
                <a:cs typeface="Arial" panose="020B0604020202020204" pitchFamily="34" charset="0"/>
              </a:rPr>
              <a:t>本格的</a:t>
            </a:r>
            <a:r>
              <a:rPr lang="ja-JP" altLang="en-US" sz="1600">
                <a:latin typeface="Microsoft YaHei" panose="020B0503020204020204" charset="-122"/>
                <a:ea typeface="Microsoft YaHei" panose="020B0503020204020204" charset="-122"/>
                <a:cs typeface="Arial" panose="020B0604020202020204" pitchFamily="34" charset="0"/>
              </a:rPr>
              <a:t>な</a:t>
            </a:r>
            <a:r>
              <a:rPr lang="en-US" altLang="en-US" sz="1600">
                <a:latin typeface="Microsoft YaHei" panose="020B0503020204020204" charset="-122"/>
                <a:ea typeface="Microsoft YaHei" panose="020B0503020204020204" charset="-122"/>
                <a:cs typeface="Arial" panose="020B0604020202020204" pitchFamily="34" charset="0"/>
              </a:rPr>
              <a:t>AI</a:t>
            </a:r>
            <a:r>
              <a:rPr lang="zh-CN" altLang="en-US" sz="1600">
                <a:latin typeface="Microsoft YaHei" panose="020B0503020204020204" charset="-122"/>
                <a:ea typeface="Microsoft YaHei" panose="020B0503020204020204" charset="-122"/>
                <a:cs typeface="Arial" panose="020B0604020202020204" pitchFamily="34" charset="0"/>
              </a:rPr>
              <a:t>産業</a:t>
            </a:r>
            <a:r>
              <a:rPr lang="ja-JP" altLang="en-US" sz="1600">
                <a:latin typeface="Microsoft YaHei" panose="020B0503020204020204" charset="-122"/>
                <a:ea typeface="Microsoft YaHei" panose="020B0503020204020204" charset="-122"/>
                <a:cs typeface="Arial" panose="020B0604020202020204" pitchFamily="34" charset="0"/>
              </a:rPr>
              <a:t>の</a:t>
            </a:r>
            <a:r>
              <a:rPr lang="zh-CN" altLang="en-US" sz="1600">
                <a:latin typeface="Microsoft YaHei" panose="020B0503020204020204" charset="-122"/>
                <a:ea typeface="Microsoft YaHei" panose="020B0503020204020204" charset="-122"/>
                <a:cs typeface="Arial" panose="020B0604020202020204" pitchFamily="34" charset="0"/>
              </a:rPr>
              <a:t>育成</a:t>
            </a:r>
            <a:r>
              <a:rPr lang="ja-JP" altLang="en-US" sz="1600">
                <a:latin typeface="Microsoft YaHei" panose="020B0503020204020204" charset="-122"/>
                <a:ea typeface="Microsoft YaHei" panose="020B0503020204020204" charset="-122"/>
                <a:cs typeface="Arial" panose="020B0604020202020204" pitchFamily="34" charset="0"/>
              </a:rPr>
              <a:t>と</a:t>
            </a:r>
            <a:r>
              <a:rPr lang="zh-CN" altLang="en-US" sz="1600">
                <a:latin typeface="Microsoft YaHei" panose="020B0503020204020204" charset="-122"/>
                <a:ea typeface="Microsoft YaHei" panose="020B0503020204020204" charset="-122"/>
                <a:cs typeface="Arial" panose="020B0604020202020204" pitchFamily="34" charset="0"/>
              </a:rPr>
              <a:t>、優</a:t>
            </a:r>
            <a:r>
              <a:rPr lang="ja-JP" altLang="en-US" sz="1600">
                <a:latin typeface="Microsoft YaHei" panose="020B0503020204020204" charset="-122"/>
                <a:ea typeface="Microsoft YaHei" panose="020B0503020204020204" charset="-122"/>
                <a:cs typeface="Arial" panose="020B0604020202020204" pitchFamily="34" charset="0"/>
              </a:rPr>
              <a:t>れた</a:t>
            </a:r>
            <a:r>
              <a:rPr lang="en-US" altLang="en-US" sz="1600">
                <a:latin typeface="Microsoft YaHei" panose="020B0503020204020204" charset="-122"/>
                <a:ea typeface="Microsoft YaHei" panose="020B0503020204020204" charset="-122"/>
                <a:cs typeface="Arial" panose="020B0604020202020204" pitchFamily="34" charset="0"/>
              </a:rPr>
              <a:t>AI</a:t>
            </a:r>
            <a:r>
              <a:rPr lang="zh-CN" altLang="en-US" sz="1600">
                <a:latin typeface="Microsoft YaHei" panose="020B0503020204020204" charset="-122"/>
                <a:ea typeface="Microsoft YaHei" panose="020B0503020204020204" charset="-122"/>
                <a:cs typeface="Arial" panose="020B0604020202020204" pitchFamily="34" charset="0"/>
              </a:rPr>
              <a:t>企業</a:t>
            </a:r>
            <a:r>
              <a:rPr lang="ja-JP" altLang="en-US" sz="1600">
                <a:latin typeface="Microsoft YaHei" panose="020B0503020204020204" charset="-122"/>
                <a:ea typeface="Microsoft YaHei" panose="020B0503020204020204" charset="-122"/>
                <a:cs typeface="Arial" panose="020B0604020202020204" pitchFamily="34" charset="0"/>
              </a:rPr>
              <a:t>への</a:t>
            </a:r>
            <a:r>
              <a:rPr lang="zh-CN" altLang="en-US" sz="1600">
                <a:latin typeface="Microsoft YaHei" panose="020B0503020204020204" charset="-122"/>
                <a:ea typeface="Microsoft YaHei" panose="020B0503020204020204" charset="-122"/>
                <a:cs typeface="Arial" panose="020B0604020202020204" pitchFamily="34" charset="0"/>
              </a:rPr>
              <a:t>支援</a:t>
            </a:r>
            <a:r>
              <a:rPr lang="ja-JP" altLang="en-US" sz="1600">
                <a:latin typeface="Microsoft YaHei" panose="020B0503020204020204" charset="-122"/>
                <a:ea typeface="Microsoft YaHei" panose="020B0503020204020204" charset="-122"/>
                <a:cs typeface="Arial" panose="020B0604020202020204" pitchFamily="34" charset="0"/>
              </a:rPr>
              <a:t>に</a:t>
            </a:r>
            <a:r>
              <a:rPr lang="zh-CN" altLang="en-US" sz="1600">
                <a:latin typeface="Microsoft YaHei" panose="020B0503020204020204" charset="-122"/>
                <a:ea typeface="Microsoft YaHei" panose="020B0503020204020204" charset="-122"/>
                <a:cs typeface="Arial" panose="020B0604020202020204" pitchFamily="34" charset="0"/>
              </a:rPr>
              <a:t>力</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入</a:t>
            </a:r>
            <a:r>
              <a:rPr lang="ja-JP" altLang="en-US" sz="1600">
                <a:latin typeface="Microsoft YaHei" panose="020B0503020204020204" charset="-122"/>
                <a:ea typeface="Microsoft YaHei" panose="020B0503020204020204" charset="-122"/>
                <a:cs typeface="Arial" panose="020B0604020202020204" pitchFamily="34" charset="0"/>
              </a:rPr>
              <a:t>れています</a:t>
            </a:r>
            <a:r>
              <a:rPr lang="zh-CN" altLang="en-US" sz="1600">
                <a:latin typeface="Microsoft YaHei" panose="020B0503020204020204" charset="-122"/>
                <a:ea typeface="Microsoft YaHei" panose="020B0503020204020204" charset="-122"/>
                <a:cs typeface="Arial" panose="020B0604020202020204" pitchFamily="34" charset="0"/>
              </a:rPr>
              <a:t>。</a:t>
            </a:r>
            <a:r>
              <a:rPr lang="ja-JP" altLang="en-US" sz="1600">
                <a:latin typeface="Microsoft YaHei" panose="020B0503020204020204" charset="-122"/>
                <a:ea typeface="Microsoft YaHei" panose="020B0503020204020204" charset="-122"/>
                <a:cs typeface="Arial" panose="020B0604020202020204" pitchFamily="34" charset="0"/>
              </a:rPr>
              <a:t>また</a:t>
            </a:r>
            <a:r>
              <a:rPr lang="zh-CN" altLang="en-US" sz="1600">
                <a:latin typeface="Microsoft YaHei" panose="020B0503020204020204" charset="-122"/>
                <a:ea typeface="Microsoft YaHei" panose="020B0503020204020204" charset="-122"/>
                <a:cs typeface="Arial" panose="020B0604020202020204" pitchFamily="34" charset="0"/>
              </a:rPr>
              <a:t>、大学</a:t>
            </a:r>
            <a:r>
              <a:rPr lang="ja-JP" altLang="en-US" sz="1600">
                <a:latin typeface="Microsoft YaHei" panose="020B0503020204020204" charset="-122"/>
                <a:ea typeface="Microsoft YaHei" panose="020B0503020204020204" charset="-122"/>
                <a:cs typeface="Arial" panose="020B0604020202020204" pitchFamily="34" charset="0"/>
              </a:rPr>
              <a:t>に</a:t>
            </a:r>
            <a:r>
              <a:rPr lang="zh-CN" altLang="en-US" sz="1600">
                <a:latin typeface="Microsoft YaHei" panose="020B0503020204020204" charset="-122"/>
                <a:ea typeface="Microsoft YaHei" panose="020B0503020204020204" charset="-122"/>
                <a:cs typeface="Arial" panose="020B0604020202020204" pitchFamily="34" charset="0"/>
              </a:rPr>
              <a:t>対</a:t>
            </a:r>
            <a:r>
              <a:rPr lang="ja-JP" altLang="en-US" sz="1600">
                <a:latin typeface="Microsoft YaHei" panose="020B0503020204020204" charset="-122"/>
                <a:ea typeface="Microsoft YaHei" panose="020B0503020204020204" charset="-122"/>
                <a:cs typeface="Arial" panose="020B0604020202020204" pitchFamily="34" charset="0"/>
              </a:rPr>
              <a:t>しては</a:t>
            </a:r>
            <a:r>
              <a:rPr lang="zh-CN" altLang="en-US" sz="1600">
                <a:latin typeface="Microsoft YaHei" panose="020B0503020204020204" charset="-122"/>
                <a:ea typeface="Microsoft YaHei" panose="020B0503020204020204" charset="-122"/>
                <a:cs typeface="Arial" panose="020B0604020202020204" pitchFamily="34" charset="0"/>
              </a:rPr>
              <a:t>、海外</a:t>
            </a:r>
            <a:r>
              <a:rPr lang="ja-JP" altLang="en-US" sz="1600">
                <a:latin typeface="Microsoft YaHei" panose="020B0503020204020204" charset="-122"/>
                <a:ea typeface="Microsoft YaHei" panose="020B0503020204020204" charset="-122"/>
                <a:cs typeface="Arial" panose="020B0604020202020204" pitchFamily="34" charset="0"/>
              </a:rPr>
              <a:t>から</a:t>
            </a:r>
            <a:r>
              <a:rPr lang="zh-CN" altLang="en-US" sz="1600">
                <a:latin typeface="Microsoft YaHei" panose="020B0503020204020204" charset="-122"/>
                <a:ea typeface="Microsoft YaHei" panose="020B0503020204020204" charset="-122"/>
                <a:cs typeface="Arial" panose="020B0604020202020204" pitchFamily="34" charset="0"/>
              </a:rPr>
              <a:t>優秀</a:t>
            </a:r>
            <a:r>
              <a:rPr lang="ja-JP" altLang="en-US" sz="1600">
                <a:latin typeface="Microsoft YaHei" panose="020B0503020204020204" charset="-122"/>
                <a:ea typeface="Microsoft YaHei" panose="020B0503020204020204" charset="-122"/>
                <a:cs typeface="Arial" panose="020B0604020202020204" pitchFamily="34" charset="0"/>
              </a:rPr>
              <a:t>な</a:t>
            </a:r>
            <a:r>
              <a:rPr lang="zh-CN" altLang="en-US" sz="1600">
                <a:latin typeface="Microsoft YaHei" panose="020B0503020204020204" charset="-122"/>
                <a:ea typeface="Microsoft YaHei" panose="020B0503020204020204" charset="-122"/>
                <a:cs typeface="Arial" panose="020B0604020202020204" pitchFamily="34" charset="0"/>
              </a:rPr>
              <a:t>技術人材</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受</a:t>
            </a:r>
            <a:r>
              <a:rPr lang="ja-JP" altLang="en-US" sz="1600">
                <a:latin typeface="Microsoft YaHei" panose="020B0503020204020204" charset="-122"/>
                <a:ea typeface="Microsoft YaHei" panose="020B0503020204020204" charset="-122"/>
                <a:cs typeface="Arial" panose="020B0604020202020204" pitchFamily="34" charset="0"/>
              </a:rPr>
              <a:t>け</a:t>
            </a:r>
            <a:r>
              <a:rPr lang="zh-CN" altLang="en-US" sz="1600">
                <a:latin typeface="Microsoft YaHei" panose="020B0503020204020204" charset="-122"/>
                <a:ea typeface="Microsoft YaHei" panose="020B0503020204020204" charset="-122"/>
                <a:cs typeface="Arial" panose="020B0604020202020204" pitchFamily="34" charset="0"/>
              </a:rPr>
              <a:t>入</a:t>
            </a:r>
            <a:r>
              <a:rPr lang="ja-JP" altLang="en-US" sz="1600">
                <a:latin typeface="Microsoft YaHei" panose="020B0503020204020204" charset="-122"/>
                <a:ea typeface="Microsoft YaHei" panose="020B0503020204020204" charset="-122"/>
                <a:cs typeface="Arial" panose="020B0604020202020204" pitchFamily="34" charset="0"/>
              </a:rPr>
              <a:t>れるための</a:t>
            </a:r>
            <a:r>
              <a:rPr lang="zh-CN" altLang="en-US" sz="1600">
                <a:latin typeface="Microsoft YaHei" panose="020B0503020204020204" charset="-122"/>
                <a:ea typeface="Microsoft YaHei" panose="020B0503020204020204" charset="-122"/>
                <a:cs typeface="Arial" panose="020B0604020202020204" pitchFamily="34" charset="0"/>
              </a:rPr>
              <a:t>環境整備</a:t>
            </a:r>
            <a:r>
              <a:rPr lang="ja-JP" altLang="en-US" sz="1600">
                <a:latin typeface="Microsoft YaHei" panose="020B0503020204020204" charset="-122"/>
                <a:ea typeface="Microsoft YaHei" panose="020B0503020204020204" charset="-122"/>
                <a:cs typeface="Arial" panose="020B0604020202020204" pitchFamily="34" charset="0"/>
              </a:rPr>
              <a:t>も</a:t>
            </a:r>
            <a:r>
              <a:rPr lang="zh-CN" altLang="en-US" sz="1600">
                <a:latin typeface="Microsoft YaHei" panose="020B0503020204020204" charset="-122"/>
                <a:ea typeface="Microsoft YaHei" panose="020B0503020204020204" charset="-122"/>
                <a:cs typeface="Arial" panose="020B0604020202020204" pitchFamily="34" charset="0"/>
              </a:rPr>
              <a:t>進</a:t>
            </a:r>
            <a:r>
              <a:rPr lang="ja-JP" altLang="en-US" sz="1600">
                <a:latin typeface="Microsoft YaHei" panose="020B0503020204020204" charset="-122"/>
                <a:ea typeface="Microsoft YaHei" panose="020B0503020204020204" charset="-122"/>
                <a:cs typeface="Arial" panose="020B0604020202020204" pitchFamily="34" charset="0"/>
              </a:rPr>
              <a:t>めています</a:t>
            </a:r>
            <a:r>
              <a:rPr lang="zh-CN" altLang="en-US" sz="1600">
                <a:latin typeface="Microsoft YaHei" panose="020B0503020204020204" charset="-122"/>
                <a:ea typeface="Microsoft YaHei" panose="020B0503020204020204" charset="-122"/>
                <a:cs typeface="Arial" panose="020B0604020202020204" pitchFamily="34" charset="0"/>
              </a:rPr>
              <a:t>。</a:t>
            </a:r>
            <a:r>
              <a:rPr lang="ja-JP" altLang="en-US" sz="1600">
                <a:latin typeface="Microsoft YaHei" panose="020B0503020204020204" charset="-122"/>
                <a:ea typeface="Microsoft YaHei" panose="020B0503020204020204" charset="-122"/>
                <a:cs typeface="Arial" panose="020B0604020202020204" pitchFamily="34" charset="0"/>
              </a:rPr>
              <a:t>これにより</a:t>
            </a:r>
            <a:r>
              <a:rPr lang="zh-CN" altLang="en-US" sz="1600">
                <a:latin typeface="Microsoft YaHei" panose="020B0503020204020204" charset="-122"/>
                <a:ea typeface="Microsoft YaHei" panose="020B0503020204020204" charset="-122"/>
                <a:cs typeface="Arial" panose="020B0604020202020204" pitchFamily="34" charset="0"/>
              </a:rPr>
              <a:t>、日本国内</a:t>
            </a:r>
            <a:r>
              <a:rPr lang="ja-JP" altLang="en-US" sz="1600">
                <a:latin typeface="Microsoft YaHei" panose="020B0503020204020204" charset="-122"/>
                <a:ea typeface="Microsoft YaHei" panose="020B0503020204020204" charset="-122"/>
                <a:cs typeface="Arial" panose="020B0604020202020204" pitchFamily="34" charset="0"/>
              </a:rPr>
              <a:t>に</a:t>
            </a:r>
            <a:r>
              <a:rPr lang="zh-CN" altLang="en-US" sz="1600">
                <a:latin typeface="Microsoft YaHei" panose="020B0503020204020204" charset="-122"/>
                <a:ea typeface="Microsoft YaHei" panose="020B0503020204020204" charset="-122"/>
                <a:cs typeface="Arial" panose="020B0604020202020204" pitchFamily="34" charset="0"/>
              </a:rPr>
              <a:t>新</a:t>
            </a:r>
            <a:r>
              <a:rPr lang="ja-JP" altLang="en-US" sz="1600">
                <a:latin typeface="Microsoft YaHei" panose="020B0503020204020204" charset="-122"/>
                <a:ea typeface="Microsoft YaHei" panose="020B0503020204020204" charset="-122"/>
                <a:cs typeface="Arial" panose="020B0604020202020204" pitchFamily="34" charset="0"/>
              </a:rPr>
              <a:t>たな</a:t>
            </a:r>
            <a:r>
              <a:rPr lang="en-US" altLang="en-US" sz="1600">
                <a:latin typeface="Microsoft YaHei" panose="020B0503020204020204" charset="-122"/>
                <a:ea typeface="Microsoft YaHei" panose="020B0503020204020204" charset="-122"/>
                <a:cs typeface="Arial" panose="020B0604020202020204" pitchFamily="34" charset="0"/>
              </a:rPr>
              <a:t>AI</a:t>
            </a:r>
            <a:r>
              <a:rPr lang="ja-JP" altLang="en-US" sz="1600">
                <a:latin typeface="Microsoft YaHei" panose="020B0503020204020204" charset="-122"/>
                <a:ea typeface="Microsoft YaHei" panose="020B0503020204020204" charset="-122"/>
                <a:cs typeface="Arial" panose="020B0604020202020204" pitchFamily="34" charset="0"/>
              </a:rPr>
              <a:t>の</a:t>
            </a:r>
            <a:r>
              <a:rPr lang="zh-CN" altLang="en-US" sz="1600">
                <a:latin typeface="Microsoft YaHei" panose="020B0503020204020204" charset="-122"/>
                <a:ea typeface="Microsoft YaHei" panose="020B0503020204020204" charset="-122"/>
                <a:cs typeface="Arial" panose="020B0604020202020204" pitchFamily="34" charset="0"/>
              </a:rPr>
              <a:t>視点</a:t>
            </a:r>
            <a:r>
              <a:rPr lang="ja-JP" altLang="en-US" sz="1600">
                <a:latin typeface="Microsoft YaHei" panose="020B0503020204020204" charset="-122"/>
                <a:ea typeface="Microsoft YaHei" panose="020B0503020204020204" charset="-122"/>
                <a:cs typeface="Arial" panose="020B0604020202020204" pitchFamily="34" charset="0"/>
              </a:rPr>
              <a:t>や</a:t>
            </a:r>
            <a:r>
              <a:rPr lang="zh-CN" altLang="en-US" sz="1600">
                <a:latin typeface="Microsoft YaHei" panose="020B0503020204020204" charset="-122"/>
                <a:ea typeface="Microsoft YaHei" panose="020B0503020204020204" charset="-122"/>
                <a:cs typeface="Arial" panose="020B0604020202020204" pitchFamily="34" charset="0"/>
              </a:rPr>
              <a:t>発想</a:t>
            </a:r>
            <a:r>
              <a:rPr lang="ja-JP" altLang="en-US" sz="1600">
                <a:latin typeface="Microsoft YaHei" panose="020B0503020204020204" charset="-122"/>
                <a:ea typeface="Microsoft YaHei" panose="020B0503020204020204" charset="-122"/>
                <a:cs typeface="Arial" panose="020B0604020202020204" pitchFamily="34" charset="0"/>
              </a:rPr>
              <a:t>がもたらされ</a:t>
            </a:r>
            <a:r>
              <a:rPr lang="zh-CN" altLang="en-US" sz="1600">
                <a:latin typeface="Microsoft YaHei" panose="020B0503020204020204" charset="-122"/>
                <a:ea typeface="Microsoft YaHei" panose="020B0503020204020204" charset="-122"/>
                <a:cs typeface="Arial" panose="020B0604020202020204" pitchFamily="34" charset="0"/>
              </a:rPr>
              <a:t>、技術革新</a:t>
            </a:r>
            <a:r>
              <a:rPr lang="ja-JP" altLang="en-US" sz="1600">
                <a:latin typeface="Microsoft YaHei" panose="020B0503020204020204" charset="-122"/>
                <a:ea typeface="Microsoft YaHei" panose="020B0503020204020204" charset="-122"/>
                <a:cs typeface="Arial" panose="020B0604020202020204" pitchFamily="34" charset="0"/>
              </a:rPr>
              <a:t>のさらなる</a:t>
            </a:r>
            <a:r>
              <a:rPr lang="zh-CN" altLang="en-US" sz="1600">
                <a:latin typeface="Microsoft YaHei" panose="020B0503020204020204" charset="-122"/>
                <a:ea typeface="Microsoft YaHei" panose="020B0503020204020204" charset="-122"/>
                <a:cs typeface="Arial" panose="020B0604020202020204" pitchFamily="34" charset="0"/>
              </a:rPr>
              <a:t>加速</a:t>
            </a:r>
            <a:r>
              <a:rPr lang="ja-JP" altLang="en-US" sz="1600">
                <a:latin typeface="Microsoft YaHei" panose="020B0503020204020204" charset="-122"/>
                <a:ea typeface="Microsoft YaHei" panose="020B0503020204020204" charset="-122"/>
                <a:cs typeface="Arial" panose="020B0604020202020204" pitchFamily="34" charset="0"/>
              </a:rPr>
              <a:t>が</a:t>
            </a:r>
            <a:r>
              <a:rPr lang="zh-CN" altLang="en-US" sz="1600">
                <a:latin typeface="Microsoft YaHei" panose="020B0503020204020204" charset="-122"/>
                <a:ea typeface="Microsoft YaHei" panose="020B0503020204020204" charset="-122"/>
                <a:cs typeface="Arial" panose="020B0604020202020204" pitchFamily="34" charset="0"/>
              </a:rPr>
              <a:t>期待</a:t>
            </a:r>
            <a:r>
              <a:rPr lang="ja-JP" altLang="en-US" sz="1600">
                <a:latin typeface="Microsoft YaHei" panose="020B0503020204020204" charset="-122"/>
                <a:ea typeface="Microsoft YaHei" panose="020B0503020204020204" charset="-122"/>
                <a:cs typeface="Arial" panose="020B0604020202020204" pitchFamily="34" charset="0"/>
              </a:rPr>
              <a:t>されています</a:t>
            </a:r>
            <a:r>
              <a:rPr lang="zh-CN" altLang="en-US" sz="1600">
                <a:latin typeface="Microsoft YaHei" panose="020B0503020204020204" charset="-122"/>
                <a:ea typeface="Microsoft YaHei" panose="020B0503020204020204" charset="-122"/>
                <a:cs typeface="Arial" panose="020B0604020202020204" pitchFamily="34" charset="0"/>
              </a:rPr>
              <a:t>。</a:t>
            </a:r>
            <a:endParaRPr lang="zh-CN" altLang="en-US" sz="1600">
              <a:latin typeface="Microsoft YaHei" panose="020B0503020204020204" charset="-122"/>
              <a:ea typeface="Microsoft YaHei" panose="020B0503020204020204" charset="-122"/>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706755"/>
          </a:xfrm>
          <a:prstGeom prst="rect">
            <a:avLst/>
          </a:prstGeom>
          <a:noFill/>
        </p:spPr>
        <p:txBody>
          <a:bodyPr wrap="square" rtlCol="0">
            <a:spAutoFit/>
          </a:bodyPr>
          <a:lstStyle/>
          <a:p>
            <a:pPr algn="ctr"/>
            <a:r>
              <a:rPr lang="en-US" altLang="zh-CN" sz="2000" b="1"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SKY NET</a:t>
            </a:r>
            <a:endParaRPr lang="en-US" altLang="zh-CN" sz="2000" b="1"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a:p>
            <a:pPr algn="ctr"/>
            <a:endParaRPr lang="en-US" altLang="zh-CN" sz="2000"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charset="-122"/>
                <a:ea typeface="Microsoft YaHei" panose="020B0503020204020204" charset="-122"/>
                <a:cs typeface="Arial" panose="020B0604020202020204" pitchFamily="34" charset="0"/>
                <a:sym typeface="Microsoft YaHei" panose="020B0503020204020204" charset="-122"/>
              </a:rPr>
              <a:t>Applying ChatGPT and Traditional Deep Learning in Robot Control</a:t>
            </a:r>
            <a:endParaRPr lang="en-US" sz="1600" dirty="0">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1905" y="1036955"/>
            <a:ext cx="12192000" cy="4991735"/>
          </a:xfrm>
          <a:prstGeom prst="rect">
            <a:avLst/>
          </a:prstGeom>
          <a:noFill/>
        </p:spPr>
        <p:txBody>
          <a:bodyPr wrap="square" rtlCol="0">
            <a:noAutofit/>
          </a:bodyPr>
          <a:p>
            <a:r>
              <a:rPr lang="zh-CN" altLang="en-US" sz="1600" b="1">
                <a:latin typeface="Microsoft YaHei" panose="020B0503020204020204" charset="-122"/>
                <a:ea typeface="Microsoft YaHei" panose="020B0503020204020204" charset="-122"/>
                <a:cs typeface="Arial" panose="020B0604020202020204" pitchFamily="34" charset="0"/>
              </a:rPr>
              <a:t>技術背景</a:t>
            </a:r>
            <a:endParaRPr sz="1600" b="1">
              <a:latin typeface="Microsoft YaHei" panose="020B0503020204020204" charset="-122"/>
              <a:ea typeface="Microsoft YaHei" panose="020B0503020204020204" charset="-122"/>
              <a:cs typeface="Arial" panose="020B0604020202020204" pitchFamily="34" charset="0"/>
            </a:endParaRPr>
          </a:p>
          <a:p>
            <a:pPr indent="457200"/>
            <a:r>
              <a:rPr lang="zh-CN" altLang="en-US" sz="1600">
                <a:latin typeface="Microsoft YaHei" panose="020B0503020204020204" charset="-122"/>
                <a:ea typeface="Microsoft YaHei" panose="020B0503020204020204" charset="-122"/>
                <a:cs typeface="Arial" panose="020B0604020202020204" pitchFamily="34" charset="0"/>
              </a:rPr>
              <a:t>日本</a:t>
            </a:r>
            <a:r>
              <a:rPr lang="ja-JP" altLang="en-US" sz="1600">
                <a:latin typeface="Microsoft YaHei" panose="020B0503020204020204" charset="-122"/>
                <a:ea typeface="Microsoft YaHei" panose="020B0503020204020204" charset="-122"/>
                <a:cs typeface="Arial" panose="020B0604020202020204" pitchFamily="34" charset="0"/>
              </a:rPr>
              <a:t>は</a:t>
            </a:r>
            <a:r>
              <a:rPr lang="zh-CN" altLang="en-US" sz="1600">
                <a:latin typeface="Microsoft YaHei" panose="020B0503020204020204" charset="-122"/>
                <a:ea typeface="Microsoft YaHei" panose="020B0503020204020204" charset="-122"/>
                <a:cs typeface="Arial" panose="020B0604020202020204" pitchFamily="34" charset="0"/>
              </a:rPr>
              <a:t>現在、世界</a:t>
            </a:r>
            <a:r>
              <a:rPr lang="ja-JP" altLang="en-US" sz="1600">
                <a:latin typeface="Microsoft YaHei" panose="020B0503020204020204" charset="-122"/>
                <a:ea typeface="Microsoft YaHei" panose="020B0503020204020204" charset="-122"/>
                <a:cs typeface="Arial" panose="020B0604020202020204" pitchFamily="34" charset="0"/>
              </a:rPr>
              <a:t>で</a:t>
            </a:r>
            <a:r>
              <a:rPr lang="zh-CN" altLang="en-US" sz="1600">
                <a:latin typeface="Microsoft YaHei" panose="020B0503020204020204" charset="-122"/>
                <a:ea typeface="Microsoft YaHei" panose="020B0503020204020204" charset="-122"/>
                <a:cs typeface="Arial" panose="020B0604020202020204" pitchFamily="34" charset="0"/>
              </a:rPr>
              <a:t>最</a:t>
            </a:r>
            <a:r>
              <a:rPr lang="ja-JP" altLang="en-US" sz="1600">
                <a:latin typeface="Microsoft YaHei" panose="020B0503020204020204" charset="-122"/>
                <a:ea typeface="Microsoft YaHei" panose="020B0503020204020204" charset="-122"/>
                <a:cs typeface="Arial" panose="020B0604020202020204" pitchFamily="34" charset="0"/>
              </a:rPr>
              <a:t>も</a:t>
            </a:r>
            <a:r>
              <a:rPr lang="zh-CN" altLang="en-US" sz="1600">
                <a:latin typeface="Microsoft YaHei" panose="020B0503020204020204" charset="-122"/>
                <a:ea typeface="Microsoft YaHei" panose="020B0503020204020204" charset="-122"/>
                <a:cs typeface="Arial" panose="020B0604020202020204" pitchFamily="34" charset="0"/>
              </a:rPr>
              <a:t>先進的</a:t>
            </a:r>
            <a:r>
              <a:rPr lang="ja-JP" altLang="en-US" sz="1600">
                <a:latin typeface="Microsoft YaHei" panose="020B0503020204020204" charset="-122"/>
                <a:ea typeface="Microsoft YaHei" panose="020B0503020204020204" charset="-122"/>
                <a:cs typeface="Arial" panose="020B0604020202020204" pitchFamily="34" charset="0"/>
              </a:rPr>
              <a:t>な</a:t>
            </a:r>
            <a:r>
              <a:rPr lang="zh-CN" altLang="en-US" sz="1600">
                <a:latin typeface="Microsoft YaHei" panose="020B0503020204020204" charset="-122"/>
                <a:ea typeface="Microsoft YaHei" panose="020B0503020204020204" charset="-122"/>
                <a:cs typeface="Arial" panose="020B0604020202020204" pitchFamily="34" charset="0"/>
              </a:rPr>
              <a:t>自動化技術</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持</a:t>
            </a:r>
            <a:r>
              <a:rPr lang="ja-JP" altLang="en-US" sz="1600">
                <a:latin typeface="Microsoft YaHei" panose="020B0503020204020204" charset="-122"/>
                <a:ea typeface="Microsoft YaHei" panose="020B0503020204020204" charset="-122"/>
                <a:cs typeface="Arial" panose="020B0604020202020204" pitchFamily="34" charset="0"/>
              </a:rPr>
              <a:t>っています</a:t>
            </a:r>
            <a:r>
              <a:rPr lang="zh-CN" altLang="en-US" sz="1600">
                <a:latin typeface="Microsoft YaHei" panose="020B0503020204020204" charset="-122"/>
                <a:ea typeface="Microsoft YaHei" panose="020B0503020204020204" charset="-122"/>
                <a:cs typeface="Arial" panose="020B0604020202020204" pitchFamily="34" charset="0"/>
              </a:rPr>
              <a:t>。</a:t>
            </a:r>
            <a:r>
              <a:rPr lang="ja-JP" altLang="en-US" sz="1600">
                <a:latin typeface="Microsoft YaHei" panose="020B0503020204020204" charset="-122"/>
                <a:ea typeface="Microsoft YaHei" panose="020B0503020204020204" charset="-122"/>
                <a:cs typeface="Arial" panose="020B0604020202020204" pitchFamily="34" charset="0"/>
              </a:rPr>
              <a:t>しかし</a:t>
            </a:r>
            <a:r>
              <a:rPr lang="zh-CN" altLang="en-US" sz="1600">
                <a:latin typeface="Microsoft YaHei" panose="020B0503020204020204" charset="-122"/>
                <a:ea typeface="Microsoft YaHei" panose="020B0503020204020204" charset="-122"/>
                <a:cs typeface="Arial" panose="020B0604020202020204" pitchFamily="34" charset="0"/>
              </a:rPr>
              <a:t>、生成</a:t>
            </a:r>
            <a:r>
              <a:rPr lang="en-US" altLang="en-US" sz="1600">
                <a:latin typeface="Microsoft YaHei" panose="020B0503020204020204" charset="-122"/>
                <a:ea typeface="Microsoft YaHei" panose="020B0503020204020204" charset="-122"/>
                <a:cs typeface="Arial" panose="020B0604020202020204" pitchFamily="34" charset="0"/>
              </a:rPr>
              <a:t>AI</a:t>
            </a:r>
            <a:r>
              <a:rPr lang="ja-JP" altLang="en-US" sz="1600">
                <a:latin typeface="Microsoft YaHei" panose="020B0503020204020204" charset="-122"/>
                <a:ea typeface="Microsoft YaHei" panose="020B0503020204020204" charset="-122"/>
                <a:cs typeface="Arial" panose="020B0604020202020204" pitchFamily="34" charset="0"/>
              </a:rPr>
              <a:t>の</a:t>
            </a:r>
            <a:r>
              <a:rPr lang="zh-CN" altLang="en-US" sz="1600">
                <a:latin typeface="Microsoft YaHei" panose="020B0503020204020204" charset="-122"/>
                <a:ea typeface="Microsoft YaHei" panose="020B0503020204020204" charset="-122"/>
                <a:cs typeface="Arial" panose="020B0604020202020204" pitchFamily="34" charset="0"/>
              </a:rPr>
              <a:t>発展</a:t>
            </a:r>
            <a:r>
              <a:rPr lang="ja-JP" altLang="en-US" sz="1600">
                <a:latin typeface="Microsoft YaHei" panose="020B0503020204020204" charset="-122"/>
                <a:ea typeface="Microsoft YaHei" panose="020B0503020204020204" charset="-122"/>
                <a:cs typeface="Arial" panose="020B0604020202020204" pitchFamily="34" charset="0"/>
              </a:rPr>
              <a:t>に</a:t>
            </a:r>
            <a:r>
              <a:rPr lang="zh-CN" altLang="en-US" sz="1600">
                <a:latin typeface="Microsoft YaHei" panose="020B0503020204020204" charset="-122"/>
                <a:ea typeface="Microsoft YaHei" panose="020B0503020204020204" charset="-122"/>
                <a:cs typeface="Arial" panose="020B0604020202020204" pitchFamily="34" charset="0"/>
              </a:rPr>
              <a:t>伴</a:t>
            </a:r>
            <a:r>
              <a:rPr lang="ja-JP" altLang="en-US" sz="1600">
                <a:latin typeface="Microsoft YaHei" panose="020B0503020204020204" charset="-122"/>
                <a:ea typeface="Microsoft YaHei" panose="020B0503020204020204" charset="-122"/>
                <a:cs typeface="Arial" panose="020B0604020202020204" pitchFamily="34" charset="0"/>
              </a:rPr>
              <a:t>い</a:t>
            </a:r>
            <a:r>
              <a:rPr lang="zh-CN" altLang="en-US" sz="1600">
                <a:latin typeface="Microsoft YaHei" panose="020B0503020204020204" charset="-122"/>
                <a:ea typeface="Microsoft YaHei" panose="020B0503020204020204" charset="-122"/>
                <a:cs typeface="Arial" panose="020B0604020202020204" pitchFamily="34" charset="0"/>
              </a:rPr>
              <a:t>、既存</a:t>
            </a:r>
            <a:r>
              <a:rPr lang="ja-JP" altLang="en-US" sz="1600">
                <a:latin typeface="Microsoft YaHei" panose="020B0503020204020204" charset="-122"/>
                <a:ea typeface="Microsoft YaHei" panose="020B0503020204020204" charset="-122"/>
                <a:cs typeface="Arial" panose="020B0604020202020204" pitchFamily="34" charset="0"/>
              </a:rPr>
              <a:t>の</a:t>
            </a:r>
            <a:r>
              <a:rPr lang="zh-CN" altLang="en-US" sz="1600">
                <a:latin typeface="Microsoft YaHei" panose="020B0503020204020204" charset="-122"/>
                <a:ea typeface="Microsoft YaHei" panose="020B0503020204020204" charset="-122"/>
                <a:cs typeface="Arial" panose="020B0604020202020204" pitchFamily="34" charset="0"/>
              </a:rPr>
              <a:t>技術</a:t>
            </a:r>
            <a:r>
              <a:rPr lang="ja-JP" altLang="en-US" sz="1600">
                <a:latin typeface="Microsoft YaHei" panose="020B0503020204020204" charset="-122"/>
                <a:ea typeface="Microsoft YaHei" panose="020B0503020204020204" charset="-122"/>
                <a:cs typeface="Arial" panose="020B0604020202020204" pitchFamily="34" charset="0"/>
              </a:rPr>
              <a:t>とどのように</a:t>
            </a:r>
            <a:r>
              <a:rPr lang="zh-CN" altLang="en-US" sz="1600">
                <a:latin typeface="Microsoft YaHei" panose="020B0503020204020204" charset="-122"/>
                <a:ea typeface="Microsoft YaHei" panose="020B0503020204020204" charset="-122"/>
                <a:cs typeface="Arial" panose="020B0604020202020204" pitchFamily="34" charset="0"/>
              </a:rPr>
              <a:t>融合</a:t>
            </a:r>
            <a:r>
              <a:rPr lang="ja-JP" altLang="en-US" sz="1600">
                <a:latin typeface="Microsoft YaHei" panose="020B0503020204020204" charset="-122"/>
                <a:ea typeface="Microsoft YaHei" panose="020B0503020204020204" charset="-122"/>
                <a:cs typeface="Arial" panose="020B0604020202020204" pitchFamily="34" charset="0"/>
              </a:rPr>
              <a:t>させるかが</a:t>
            </a:r>
            <a:r>
              <a:rPr lang="zh-CN" altLang="en-US" sz="1600">
                <a:latin typeface="Microsoft YaHei" panose="020B0503020204020204" charset="-122"/>
                <a:ea typeface="Microsoft YaHei" panose="020B0503020204020204" charset="-122"/>
                <a:cs typeface="Arial" panose="020B0604020202020204" pitchFamily="34" charset="0"/>
              </a:rPr>
              <a:t>重要</a:t>
            </a:r>
            <a:r>
              <a:rPr lang="ja-JP" altLang="en-US" sz="1600">
                <a:latin typeface="Microsoft YaHei" panose="020B0503020204020204" charset="-122"/>
                <a:ea typeface="Microsoft YaHei" panose="020B0503020204020204" charset="-122"/>
                <a:cs typeface="Arial" panose="020B0604020202020204" pitchFamily="34" charset="0"/>
              </a:rPr>
              <a:t>な</a:t>
            </a:r>
            <a:r>
              <a:rPr lang="zh-CN" altLang="en-US" sz="1600">
                <a:latin typeface="Microsoft YaHei" panose="020B0503020204020204" charset="-122"/>
                <a:ea typeface="Microsoft YaHei" panose="020B0503020204020204" charset="-122"/>
                <a:cs typeface="Arial" panose="020B0604020202020204" pitchFamily="34" charset="0"/>
              </a:rPr>
              <a:t>課題</a:t>
            </a:r>
            <a:r>
              <a:rPr lang="ja-JP" altLang="en-US" sz="1600">
                <a:latin typeface="Microsoft YaHei" panose="020B0503020204020204" charset="-122"/>
                <a:ea typeface="Microsoft YaHei" panose="020B0503020204020204" charset="-122"/>
                <a:cs typeface="Arial" panose="020B0604020202020204" pitchFamily="34" charset="0"/>
              </a:rPr>
              <a:t>となっています</a:t>
            </a:r>
            <a:r>
              <a:rPr lang="zh-CN" altLang="en-US" sz="1600">
                <a:latin typeface="Microsoft YaHei" panose="020B0503020204020204" charset="-122"/>
                <a:ea typeface="Microsoft YaHei" panose="020B0503020204020204" charset="-122"/>
                <a:cs typeface="Arial" panose="020B0604020202020204" pitchFamily="34" charset="0"/>
              </a:rPr>
              <a:t>。例</a:t>
            </a:r>
            <a:r>
              <a:rPr lang="ja-JP" altLang="en-US" sz="1600">
                <a:latin typeface="Microsoft YaHei" panose="020B0503020204020204" charset="-122"/>
                <a:ea typeface="Microsoft YaHei" panose="020B0503020204020204" charset="-122"/>
                <a:cs typeface="Arial" panose="020B0604020202020204" pitchFamily="34" charset="0"/>
              </a:rPr>
              <a:t>えば</a:t>
            </a:r>
            <a:r>
              <a:rPr lang="zh-CN" altLang="en-US" sz="1600">
                <a:latin typeface="Microsoft YaHei" panose="020B0503020204020204" charset="-122"/>
                <a:ea typeface="Microsoft YaHei" panose="020B0503020204020204" charset="-122"/>
                <a:cs typeface="Arial" panose="020B0604020202020204" pitchFamily="34" charset="0"/>
              </a:rPr>
              <a:t>、従来</a:t>
            </a:r>
            <a:r>
              <a:rPr lang="ja-JP" altLang="en-US" sz="1600">
                <a:latin typeface="Microsoft YaHei" panose="020B0503020204020204" charset="-122"/>
                <a:ea typeface="Microsoft YaHei" panose="020B0503020204020204" charset="-122"/>
                <a:cs typeface="Arial" panose="020B0604020202020204" pitchFamily="34" charset="0"/>
              </a:rPr>
              <a:t>の</a:t>
            </a:r>
            <a:r>
              <a:rPr lang="zh-CN" altLang="en-US" sz="1600">
                <a:latin typeface="Microsoft YaHei" panose="020B0503020204020204" charset="-122"/>
                <a:ea typeface="Microsoft YaHei" panose="020B0503020204020204" charset="-122"/>
                <a:cs typeface="Arial" panose="020B0604020202020204" pitchFamily="34" charset="0"/>
              </a:rPr>
              <a:t>技術</a:t>
            </a:r>
            <a:r>
              <a:rPr lang="ja-JP" altLang="en-US" sz="1600">
                <a:latin typeface="Microsoft YaHei" panose="020B0503020204020204" charset="-122"/>
                <a:ea typeface="Microsoft YaHei" panose="020B0503020204020204" charset="-122"/>
                <a:cs typeface="Arial" panose="020B0604020202020204" pitchFamily="34" charset="0"/>
              </a:rPr>
              <a:t>である</a:t>
            </a:r>
            <a:r>
              <a:rPr lang="zh-CN" altLang="en-US" sz="1600">
                <a:latin typeface="Microsoft YaHei" panose="020B0503020204020204" charset="-122"/>
                <a:ea typeface="Microsoft YaHei" panose="020B0503020204020204" charset="-122"/>
                <a:cs typeface="Arial" panose="020B0604020202020204" pitchFamily="34" charset="0"/>
              </a:rPr>
              <a:t>産業用</a:t>
            </a:r>
            <a:r>
              <a:rPr lang="ja-JP" altLang="en-US" sz="1600">
                <a:latin typeface="Microsoft YaHei" panose="020B0503020204020204" charset="-122"/>
                <a:ea typeface="Microsoft YaHei" panose="020B0503020204020204" charset="-122"/>
                <a:cs typeface="Arial" panose="020B0604020202020204" pitchFamily="34" charset="0"/>
              </a:rPr>
              <a:t>ロボットや</a:t>
            </a:r>
            <a:r>
              <a:rPr lang="zh-CN" altLang="en-US" sz="1600">
                <a:latin typeface="Microsoft YaHei" panose="020B0503020204020204" charset="-122"/>
                <a:ea typeface="Microsoft YaHei" panose="020B0503020204020204" charset="-122"/>
                <a:cs typeface="Arial" panose="020B0604020202020204" pitchFamily="34" charset="0"/>
              </a:rPr>
              <a:t>物体検出</a:t>
            </a:r>
            <a:r>
              <a:rPr lang="ja-JP" altLang="en-US" sz="1600">
                <a:latin typeface="Microsoft YaHei" panose="020B0503020204020204" charset="-122"/>
                <a:ea typeface="Microsoft YaHei" panose="020B0503020204020204" charset="-122"/>
                <a:cs typeface="Arial" panose="020B0604020202020204" pitchFamily="34" charset="0"/>
              </a:rPr>
              <a:t>アルゴリズム</a:t>
            </a:r>
            <a:r>
              <a:rPr lang="zh-CN" altLang="en-US" sz="1600">
                <a:latin typeface="Microsoft YaHei" panose="020B0503020204020204" charset="-122"/>
                <a:ea typeface="Microsoft YaHei" panose="020B0503020204020204" charset="-122"/>
                <a:cs typeface="Arial" panose="020B0604020202020204" pitchFamily="34" charset="0"/>
              </a:rPr>
              <a:t>（例：</a:t>
            </a:r>
            <a:r>
              <a:rPr lang="en-US" altLang="en-US" sz="1600">
                <a:latin typeface="Microsoft YaHei" panose="020B0503020204020204" charset="-122"/>
                <a:ea typeface="Microsoft YaHei" panose="020B0503020204020204" charset="-122"/>
                <a:cs typeface="Arial" panose="020B0604020202020204" pitchFamily="34" charset="0"/>
              </a:rPr>
              <a:t>YOLO</a:t>
            </a:r>
            <a:r>
              <a:rPr lang="zh-CN" altLang="en-US" sz="1600">
                <a:latin typeface="Microsoft YaHei" panose="020B0503020204020204" charset="-122"/>
                <a:ea typeface="Microsoft YaHei" panose="020B0503020204020204" charset="-122"/>
                <a:cs typeface="Arial" panose="020B0604020202020204" pitchFamily="34" charset="0"/>
              </a:rPr>
              <a:t>）</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活用</a:t>
            </a:r>
            <a:r>
              <a:rPr lang="ja-JP" altLang="en-US" sz="1600">
                <a:latin typeface="Microsoft YaHei" panose="020B0503020204020204" charset="-122"/>
                <a:ea typeface="Microsoft YaHei" panose="020B0503020204020204" charset="-122"/>
                <a:cs typeface="Arial" panose="020B0604020202020204" pitchFamily="34" charset="0"/>
              </a:rPr>
              <a:t>することで</a:t>
            </a:r>
            <a:r>
              <a:rPr lang="zh-CN" altLang="en-US" sz="1600">
                <a:latin typeface="Microsoft YaHei" panose="020B0503020204020204" charset="-122"/>
                <a:ea typeface="Microsoft YaHei" panose="020B0503020204020204" charset="-122"/>
                <a:cs typeface="Arial" panose="020B0604020202020204" pitchFamily="34" charset="0"/>
              </a:rPr>
              <a:t>、</a:t>
            </a:r>
            <a:r>
              <a:rPr lang="ja-JP" altLang="en-US" sz="1600">
                <a:latin typeface="Microsoft YaHei" panose="020B0503020204020204" charset="-122"/>
                <a:ea typeface="Microsoft YaHei" panose="020B0503020204020204" charset="-122"/>
                <a:cs typeface="Arial" panose="020B0604020202020204" pitchFamily="34" charset="0"/>
              </a:rPr>
              <a:t>より</a:t>
            </a:r>
            <a:r>
              <a:rPr lang="zh-CN" altLang="en-US" sz="1600">
                <a:latin typeface="Microsoft YaHei" panose="020B0503020204020204" charset="-122"/>
                <a:ea typeface="Microsoft YaHei" panose="020B0503020204020204" charset="-122"/>
                <a:cs typeface="Arial" panose="020B0604020202020204" pitchFamily="34" charset="0"/>
              </a:rPr>
              <a:t>複雑</a:t>
            </a:r>
            <a:r>
              <a:rPr lang="ja-JP" altLang="en-US" sz="1600">
                <a:latin typeface="Microsoft YaHei" panose="020B0503020204020204" charset="-122"/>
                <a:ea typeface="Microsoft YaHei" panose="020B0503020204020204" charset="-122"/>
                <a:cs typeface="Arial" panose="020B0604020202020204" pitchFamily="34" charset="0"/>
              </a:rPr>
              <a:t>なタスクを</a:t>
            </a:r>
            <a:r>
              <a:rPr lang="zh-CN" altLang="en-US" sz="1600">
                <a:latin typeface="Microsoft YaHei" panose="020B0503020204020204" charset="-122"/>
                <a:ea typeface="Microsoft YaHei" panose="020B0503020204020204" charset="-122"/>
                <a:cs typeface="Arial" panose="020B0604020202020204" pitchFamily="34" charset="0"/>
              </a:rPr>
              <a:t>効率的</a:t>
            </a:r>
            <a:r>
              <a:rPr lang="ja-JP" altLang="en-US" sz="1600">
                <a:latin typeface="Microsoft YaHei" panose="020B0503020204020204" charset="-122"/>
                <a:ea typeface="Microsoft YaHei" panose="020B0503020204020204" charset="-122"/>
                <a:cs typeface="Arial" panose="020B0604020202020204" pitchFamily="34" charset="0"/>
              </a:rPr>
              <a:t>に</a:t>
            </a:r>
            <a:r>
              <a:rPr lang="zh-CN" altLang="en-US" sz="1600">
                <a:latin typeface="Microsoft YaHei" panose="020B0503020204020204" charset="-122"/>
                <a:ea typeface="Microsoft YaHei" panose="020B0503020204020204" charset="-122"/>
                <a:cs typeface="Arial" panose="020B0604020202020204" pitchFamily="34" charset="0"/>
              </a:rPr>
              <a:t>遂行</a:t>
            </a:r>
            <a:r>
              <a:rPr lang="ja-JP" altLang="en-US" sz="1600">
                <a:latin typeface="Microsoft YaHei" panose="020B0503020204020204" charset="-122"/>
                <a:ea typeface="Microsoft YaHei" panose="020B0503020204020204" charset="-122"/>
                <a:cs typeface="Arial" panose="020B0604020202020204" pitchFamily="34" charset="0"/>
              </a:rPr>
              <a:t>することが</a:t>
            </a:r>
            <a:r>
              <a:rPr lang="zh-CN" altLang="en-US" sz="1600">
                <a:latin typeface="Microsoft YaHei" panose="020B0503020204020204" charset="-122"/>
                <a:ea typeface="Microsoft YaHei" panose="020B0503020204020204" charset="-122"/>
                <a:cs typeface="Arial" panose="020B0604020202020204" pitchFamily="34" charset="0"/>
              </a:rPr>
              <a:t>可能</a:t>
            </a:r>
            <a:r>
              <a:rPr lang="ja-JP" altLang="en-US" sz="1600">
                <a:latin typeface="Microsoft YaHei" panose="020B0503020204020204" charset="-122"/>
                <a:ea typeface="Microsoft YaHei" panose="020B0503020204020204" charset="-122"/>
                <a:cs typeface="Arial" panose="020B0604020202020204" pitchFamily="34" charset="0"/>
              </a:rPr>
              <a:t>になります</a:t>
            </a:r>
            <a:r>
              <a:rPr lang="zh-CN" altLang="en-US" sz="1600">
                <a:latin typeface="Microsoft YaHei" panose="020B0503020204020204" charset="-122"/>
                <a:ea typeface="Microsoft YaHei" panose="020B0503020204020204" charset="-122"/>
                <a:cs typeface="Arial" panose="020B0604020202020204" pitchFamily="34" charset="0"/>
              </a:rPr>
              <a:t>。</a:t>
            </a:r>
            <a:endParaRPr lang="zh-CN" altLang="en-US" sz="1600">
              <a:latin typeface="Microsoft YaHei" panose="020B0503020204020204" charset="-122"/>
              <a:ea typeface="Microsoft YaHei" panose="020B0503020204020204" charset="-122"/>
              <a:cs typeface="Arial" panose="020B0604020202020204" pitchFamily="34" charset="0"/>
            </a:endParaRPr>
          </a:p>
          <a:p>
            <a:pPr>
              <a:buClrTx/>
              <a:buSzTx/>
              <a:buFontTx/>
            </a:pPr>
            <a:endParaRPr sz="1600">
              <a:latin typeface="Microsoft YaHei" panose="020B0503020204020204" charset="-122"/>
              <a:ea typeface="Microsoft YaHei" panose="020B0503020204020204" charset="-122"/>
              <a:cs typeface="Arial" panose="020B0604020202020204" pitchFamily="34" charset="0"/>
            </a:endParaRPr>
          </a:p>
        </p:txBody>
      </p:sp>
      <p:pic>
        <p:nvPicPr>
          <p:cNvPr id="4" name="Picture 3"/>
          <p:cNvPicPr>
            <a:picLocks noChangeAspect="1"/>
          </p:cNvPicPr>
          <p:nvPr/>
        </p:nvPicPr>
        <p:blipFill>
          <a:blip r:embed="rId1"/>
          <a:srcRect l="4848" t="4244"/>
          <a:stretch>
            <a:fillRect/>
          </a:stretch>
        </p:blipFill>
        <p:spPr>
          <a:xfrm>
            <a:off x="1026795" y="2415540"/>
            <a:ext cx="4060190" cy="3467100"/>
          </a:xfrm>
          <a:prstGeom prst="rect">
            <a:avLst/>
          </a:prstGeom>
        </p:spPr>
      </p:pic>
      <p:pic>
        <p:nvPicPr>
          <p:cNvPr id="6" name="Picture 5"/>
          <p:cNvPicPr>
            <a:picLocks noChangeAspect="1"/>
          </p:cNvPicPr>
          <p:nvPr/>
        </p:nvPicPr>
        <p:blipFill>
          <a:blip r:embed="rId2"/>
          <a:stretch>
            <a:fillRect/>
          </a:stretch>
        </p:blipFill>
        <p:spPr>
          <a:xfrm>
            <a:off x="6286500" y="2866390"/>
            <a:ext cx="5128260" cy="1993900"/>
          </a:xfrm>
          <a:prstGeom prst="rect">
            <a:avLst/>
          </a:prstGeom>
        </p:spPr>
      </p:pic>
      <p:sp>
        <p:nvSpPr>
          <p:cNvPr id="11" name="Text Box 10"/>
          <p:cNvSpPr txBox="1"/>
          <p:nvPr/>
        </p:nvSpPr>
        <p:spPr>
          <a:xfrm>
            <a:off x="-1905" y="5954395"/>
            <a:ext cx="11777980" cy="368300"/>
          </a:xfrm>
          <a:prstGeom prst="rect">
            <a:avLst/>
          </a:prstGeom>
          <a:noFill/>
        </p:spPr>
        <p:txBody>
          <a:bodyPr wrap="square" rtlCol="0">
            <a:spAutoFit/>
          </a:bodyPr>
          <a:p>
            <a:r>
              <a:rPr lang="en-US" b="1"/>
              <a:t>                                                RCNN                                                                                     YOLO</a:t>
            </a:r>
            <a:endParaRPr lang="en-US"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r>
              <a:rPr lang="en-US" altLang="zh-CN" sz="2000" b="1"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SKY NET</a:t>
            </a:r>
            <a:endParaRPr lang="en-US" altLang="zh-CN" sz="2000"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charset="-122"/>
                <a:ea typeface="Microsoft YaHei" panose="020B0503020204020204" charset="-122"/>
                <a:cs typeface="Arial" panose="020B0604020202020204" pitchFamily="34" charset="0"/>
                <a:sym typeface="Microsoft YaHei" panose="020B0503020204020204" charset="-122"/>
              </a:rPr>
              <a:t>Applying ChatGPT and Traditional Deep Learning in Robot Control</a:t>
            </a:r>
            <a:endParaRPr lang="en-US" sz="1600" dirty="0">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0" y="1036320"/>
            <a:ext cx="12192000" cy="4991735"/>
          </a:xfrm>
          <a:prstGeom prst="rect">
            <a:avLst/>
          </a:prstGeom>
          <a:noFill/>
        </p:spPr>
        <p:txBody>
          <a:bodyPr wrap="square" rtlCol="0">
            <a:noAutofit/>
          </a:bodyPr>
          <a:p>
            <a:r>
              <a:rPr lang="zh-CN" altLang="en-US" sz="1600" b="1">
                <a:latin typeface="Microsoft YaHei" panose="020B0503020204020204" charset="-122"/>
                <a:ea typeface="Microsoft YaHei" panose="020B0503020204020204" charset="-122"/>
                <a:cs typeface="Arial" panose="020B0604020202020204" pitchFamily="34" charset="0"/>
              </a:rPr>
              <a:t>技術背景</a:t>
            </a:r>
            <a:endParaRPr sz="1600" b="1">
              <a:latin typeface="Microsoft YaHei" panose="020B0503020204020204" charset="-122"/>
              <a:ea typeface="Microsoft YaHei" panose="020B0503020204020204" charset="-122"/>
              <a:cs typeface="Arial" panose="020B0604020202020204" pitchFamily="34" charset="0"/>
            </a:endParaRPr>
          </a:p>
          <a:p>
            <a:pPr indent="457200"/>
            <a:r>
              <a:rPr lang="ja-JP" altLang="en-US" sz="1600">
                <a:latin typeface="Microsoft YaHei" panose="020B0503020204020204" charset="-122"/>
                <a:ea typeface="Microsoft YaHei" panose="020B0503020204020204" charset="-122"/>
                <a:cs typeface="Arial" panose="020B0604020202020204" pitchFamily="34" charset="0"/>
              </a:rPr>
              <a:t>そのため</a:t>
            </a:r>
            <a:r>
              <a:rPr lang="zh-CN" altLang="en-US" sz="1600">
                <a:latin typeface="Microsoft YaHei" panose="020B0503020204020204" charset="-122"/>
                <a:ea typeface="Microsoft YaHei" panose="020B0503020204020204" charset="-122"/>
                <a:cs typeface="Arial" panose="020B0604020202020204" pitchFamily="34" charset="0"/>
              </a:rPr>
              <a:t>、</a:t>
            </a:r>
            <a:r>
              <a:rPr lang="en-US" altLang="en-US" sz="1600">
                <a:latin typeface="Microsoft YaHei" panose="020B0503020204020204" charset="-122"/>
                <a:ea typeface="Microsoft YaHei" panose="020B0503020204020204" charset="-122"/>
                <a:cs typeface="Arial" panose="020B0604020202020204" pitchFamily="34" charset="0"/>
              </a:rPr>
              <a:t>OpenAI</a:t>
            </a:r>
            <a:r>
              <a:rPr lang="ja-JP" altLang="en-US" sz="1600">
                <a:latin typeface="Microsoft YaHei" panose="020B0503020204020204" charset="-122"/>
                <a:ea typeface="Microsoft YaHei" panose="020B0503020204020204" charset="-122"/>
                <a:cs typeface="Arial" panose="020B0604020202020204" pitchFamily="34" charset="0"/>
              </a:rPr>
              <a:t>は</a:t>
            </a:r>
            <a:r>
              <a:rPr lang="en-US" altLang="en-US" sz="1600">
                <a:latin typeface="Microsoft YaHei" panose="020B0503020204020204" charset="-122"/>
                <a:ea typeface="Microsoft YaHei" panose="020B0503020204020204" charset="-122"/>
                <a:cs typeface="Arial" panose="020B0604020202020204" pitchFamily="34" charset="0"/>
              </a:rPr>
              <a:t>2023</a:t>
            </a:r>
            <a:r>
              <a:rPr lang="zh-CN" altLang="en-US" sz="1600">
                <a:latin typeface="Microsoft YaHei" panose="020B0503020204020204" charset="-122"/>
                <a:ea typeface="Microsoft YaHei" panose="020B0503020204020204" charset="-122"/>
                <a:cs typeface="Arial" panose="020B0604020202020204" pitchFamily="34" charset="0"/>
              </a:rPr>
              <a:t>年</a:t>
            </a:r>
            <a:r>
              <a:rPr lang="ja-JP" altLang="en-US" sz="1600">
                <a:latin typeface="Microsoft YaHei" panose="020B0503020204020204" charset="-122"/>
                <a:ea typeface="Microsoft YaHei" panose="020B0503020204020204" charset="-122"/>
                <a:cs typeface="Arial" panose="020B0604020202020204" pitchFamily="34" charset="0"/>
              </a:rPr>
              <a:t>に</a:t>
            </a:r>
            <a:r>
              <a:rPr lang="zh-CN" altLang="en-US" sz="1600">
                <a:latin typeface="Microsoft YaHei" panose="020B0503020204020204" charset="-122"/>
                <a:ea typeface="Microsoft YaHei" panose="020B0503020204020204" charset="-122"/>
                <a:cs typeface="Arial" panose="020B0604020202020204" pitchFamily="34" charset="0"/>
              </a:rPr>
              <a:t>第一世代</a:t>
            </a:r>
            <a:r>
              <a:rPr lang="ja-JP" altLang="en-US" sz="1600">
                <a:latin typeface="Microsoft YaHei" panose="020B0503020204020204" charset="-122"/>
                <a:ea typeface="Microsoft YaHei" panose="020B0503020204020204" charset="-122"/>
                <a:cs typeface="Arial" panose="020B0604020202020204" pitchFamily="34" charset="0"/>
              </a:rPr>
              <a:t>のデモを</a:t>
            </a:r>
            <a:r>
              <a:rPr lang="zh-CN" altLang="en-US" sz="1600">
                <a:latin typeface="Microsoft YaHei" panose="020B0503020204020204" charset="-122"/>
                <a:ea typeface="Microsoft YaHei" panose="020B0503020204020204" charset="-122"/>
                <a:cs typeface="Arial" panose="020B0604020202020204" pitchFamily="34" charset="0"/>
              </a:rPr>
              <a:t>完成</a:t>
            </a:r>
            <a:r>
              <a:rPr lang="ja-JP" altLang="en-US" sz="1600">
                <a:latin typeface="Microsoft YaHei" panose="020B0503020204020204" charset="-122"/>
                <a:ea typeface="Microsoft YaHei" panose="020B0503020204020204" charset="-122"/>
                <a:cs typeface="Arial" panose="020B0604020202020204" pitchFamily="34" charset="0"/>
              </a:rPr>
              <a:t>させました</a:t>
            </a:r>
            <a:r>
              <a:rPr lang="zh-CN" altLang="en-US" sz="1600">
                <a:latin typeface="Microsoft YaHei" panose="020B0503020204020204" charset="-122"/>
                <a:ea typeface="Microsoft YaHei" panose="020B0503020204020204" charset="-122"/>
                <a:cs typeface="Arial" panose="020B0604020202020204" pitchFamily="34" charset="0"/>
              </a:rPr>
              <a:t>。</a:t>
            </a:r>
            <a:r>
              <a:rPr lang="ja-JP" altLang="en-US" sz="1600">
                <a:latin typeface="Microsoft YaHei" panose="020B0503020204020204" charset="-122"/>
                <a:ea typeface="Microsoft YaHei" panose="020B0503020204020204" charset="-122"/>
                <a:cs typeface="Arial" panose="020B0604020202020204" pitchFamily="34" charset="0"/>
              </a:rPr>
              <a:t>この</a:t>
            </a:r>
            <a:r>
              <a:rPr lang="zh-CN" altLang="en-US" sz="1600">
                <a:latin typeface="Microsoft YaHei" panose="020B0503020204020204" charset="-122"/>
                <a:ea typeface="Microsoft YaHei" panose="020B0503020204020204" charset="-122"/>
                <a:cs typeface="Arial" panose="020B0604020202020204" pitchFamily="34" charset="0"/>
              </a:rPr>
              <a:t>設計</a:t>
            </a:r>
            <a:r>
              <a:rPr lang="ja-JP" altLang="en-US" sz="1600">
                <a:latin typeface="Microsoft YaHei" panose="020B0503020204020204" charset="-122"/>
                <a:ea typeface="Microsoft YaHei" panose="020B0503020204020204" charset="-122"/>
                <a:cs typeface="Arial" panose="020B0604020202020204" pitchFamily="34" charset="0"/>
              </a:rPr>
              <a:t>には</a:t>
            </a:r>
            <a:r>
              <a:rPr lang="en-US" altLang="en-US" sz="1600">
                <a:latin typeface="Microsoft YaHei" panose="020B0503020204020204" charset="-122"/>
                <a:ea typeface="Microsoft YaHei" panose="020B0503020204020204" charset="-122"/>
                <a:cs typeface="Arial" panose="020B0604020202020204" pitchFamily="34" charset="0"/>
              </a:rPr>
              <a:t>ChatGPT</a:t>
            </a:r>
            <a:r>
              <a:rPr lang="ja-JP" altLang="en-US" sz="1600">
                <a:latin typeface="Microsoft YaHei" panose="020B0503020204020204" charset="-122"/>
                <a:ea typeface="Microsoft YaHei" panose="020B0503020204020204" charset="-122"/>
                <a:cs typeface="Arial" panose="020B0604020202020204" pitchFamily="34" charset="0"/>
              </a:rPr>
              <a:t>の</a:t>
            </a:r>
            <a:r>
              <a:rPr lang="zh-CN" altLang="en-US" sz="1600">
                <a:latin typeface="Microsoft YaHei" panose="020B0503020204020204" charset="-122"/>
                <a:ea typeface="Microsoft YaHei" panose="020B0503020204020204" charset="-122"/>
                <a:cs typeface="Arial" panose="020B0604020202020204" pitchFamily="34" charset="0"/>
              </a:rPr>
              <a:t>強力</a:t>
            </a:r>
            <a:r>
              <a:rPr lang="ja-JP" altLang="en-US" sz="1600">
                <a:latin typeface="Microsoft YaHei" panose="020B0503020204020204" charset="-122"/>
                <a:ea typeface="Microsoft YaHei" panose="020B0503020204020204" charset="-122"/>
                <a:cs typeface="Arial" panose="020B0604020202020204" pitchFamily="34" charset="0"/>
              </a:rPr>
              <a:t>な</a:t>
            </a:r>
            <a:r>
              <a:rPr lang="zh-CN" altLang="en-US" sz="1600">
                <a:latin typeface="Microsoft YaHei" panose="020B0503020204020204" charset="-122"/>
                <a:ea typeface="Microsoft YaHei" panose="020B0503020204020204" charset="-122"/>
                <a:cs typeface="Arial" panose="020B0604020202020204" pitchFamily="34" charset="0"/>
              </a:rPr>
              <a:t>言語理解能力</a:t>
            </a:r>
            <a:r>
              <a:rPr lang="ja-JP" altLang="en-US" sz="1600">
                <a:latin typeface="Microsoft YaHei" panose="020B0503020204020204" charset="-122"/>
                <a:ea typeface="Microsoft YaHei" panose="020B0503020204020204" charset="-122"/>
                <a:cs typeface="Arial" panose="020B0604020202020204" pitchFamily="34" charset="0"/>
              </a:rPr>
              <a:t>が</a:t>
            </a:r>
            <a:r>
              <a:rPr lang="zh-CN" altLang="en-US" sz="1600">
                <a:latin typeface="Microsoft YaHei" panose="020B0503020204020204" charset="-122"/>
                <a:ea typeface="Microsoft YaHei" panose="020B0503020204020204" charset="-122"/>
                <a:cs typeface="Arial" panose="020B0604020202020204" pitchFamily="34" charset="0"/>
              </a:rPr>
              <a:t>組</a:t>
            </a:r>
            <a:r>
              <a:rPr lang="ja-JP" altLang="en-US" sz="1600">
                <a:latin typeface="Microsoft YaHei" panose="020B0503020204020204" charset="-122"/>
                <a:ea typeface="Microsoft YaHei" panose="020B0503020204020204" charset="-122"/>
                <a:cs typeface="Arial" panose="020B0604020202020204" pitchFamily="34" charset="0"/>
              </a:rPr>
              <a:t>み</a:t>
            </a:r>
            <a:r>
              <a:rPr lang="zh-CN" altLang="en-US" sz="1600">
                <a:latin typeface="Microsoft YaHei" panose="020B0503020204020204" charset="-122"/>
                <a:ea typeface="Microsoft YaHei" panose="020B0503020204020204" charset="-122"/>
                <a:cs typeface="Arial" panose="020B0604020202020204" pitchFamily="34" charset="0"/>
              </a:rPr>
              <a:t>込</a:t>
            </a:r>
            <a:r>
              <a:rPr lang="ja-JP" altLang="en-US" sz="1600">
                <a:latin typeface="Microsoft YaHei" panose="020B0503020204020204" charset="-122"/>
                <a:ea typeface="Microsoft YaHei" panose="020B0503020204020204" charset="-122"/>
                <a:cs typeface="Arial" panose="020B0604020202020204" pitchFamily="34" charset="0"/>
              </a:rPr>
              <a:t>まれていましたが</a:t>
            </a:r>
            <a:r>
              <a:rPr lang="zh-CN" altLang="en-US" sz="1600">
                <a:latin typeface="Microsoft YaHei" panose="020B0503020204020204" charset="-122"/>
                <a:ea typeface="Microsoft YaHei" panose="020B0503020204020204" charset="-122"/>
                <a:cs typeface="Arial" panose="020B0604020202020204" pitchFamily="34" charset="0"/>
              </a:rPr>
              <a:t>、</a:t>
            </a:r>
            <a:r>
              <a:rPr lang="ja-JP" altLang="en-US" sz="1600">
                <a:latin typeface="Microsoft YaHei" panose="020B0503020204020204" charset="-122"/>
                <a:ea typeface="Microsoft YaHei" panose="020B0503020204020204" charset="-122"/>
                <a:cs typeface="Arial" panose="020B0604020202020204" pitchFamily="34" charset="0"/>
              </a:rPr>
              <a:t>ロボットはまだ</a:t>
            </a:r>
            <a:r>
              <a:rPr lang="zh-CN" altLang="en-US" sz="1600">
                <a:latin typeface="Microsoft YaHei" panose="020B0503020204020204" charset="-122"/>
                <a:ea typeface="Microsoft YaHei" panose="020B0503020204020204" charset="-122"/>
                <a:cs typeface="Arial" panose="020B0604020202020204" pitchFamily="34" charset="0"/>
              </a:rPr>
              <a:t>簡単</a:t>
            </a:r>
            <a:r>
              <a:rPr lang="ja-JP" altLang="en-US" sz="1600">
                <a:latin typeface="Microsoft YaHei" panose="020B0503020204020204" charset="-122"/>
                <a:ea typeface="Microsoft YaHei" panose="020B0503020204020204" charset="-122"/>
                <a:cs typeface="Arial" panose="020B0604020202020204" pitchFamily="34" charset="0"/>
              </a:rPr>
              <a:t>な</a:t>
            </a:r>
            <a:r>
              <a:rPr lang="zh-CN" altLang="en-US" sz="1600">
                <a:latin typeface="Microsoft YaHei" panose="020B0503020204020204" charset="-122"/>
                <a:ea typeface="Microsoft YaHei" panose="020B0503020204020204" charset="-122"/>
                <a:cs typeface="Arial" panose="020B0604020202020204" pitchFamily="34" charset="0"/>
              </a:rPr>
              <a:t>動作</a:t>
            </a:r>
            <a:r>
              <a:rPr lang="ja-JP" altLang="en-US" sz="1600">
                <a:latin typeface="Microsoft YaHei" panose="020B0503020204020204" charset="-122"/>
                <a:ea typeface="Microsoft YaHei" panose="020B0503020204020204" charset="-122"/>
                <a:cs typeface="Arial" panose="020B0604020202020204" pitchFamily="34" charset="0"/>
              </a:rPr>
              <a:t>しか</a:t>
            </a:r>
            <a:r>
              <a:rPr lang="zh-CN" altLang="en-US" sz="1600">
                <a:latin typeface="Microsoft YaHei" panose="020B0503020204020204" charset="-122"/>
                <a:ea typeface="Microsoft YaHei" panose="020B0503020204020204" charset="-122"/>
                <a:cs typeface="Arial" panose="020B0604020202020204" pitchFamily="34" charset="0"/>
              </a:rPr>
              <a:t>実行</a:t>
            </a:r>
            <a:r>
              <a:rPr lang="ja-JP" altLang="en-US" sz="1600">
                <a:latin typeface="Microsoft YaHei" panose="020B0503020204020204" charset="-122"/>
                <a:ea typeface="Microsoft YaHei" panose="020B0503020204020204" charset="-122"/>
                <a:cs typeface="Arial" panose="020B0604020202020204" pitchFamily="34" charset="0"/>
              </a:rPr>
              <a:t>できず</a:t>
            </a:r>
            <a:r>
              <a:rPr lang="zh-CN" altLang="en-US" sz="1600">
                <a:latin typeface="Microsoft YaHei" panose="020B0503020204020204" charset="-122"/>
                <a:ea typeface="Microsoft YaHei" panose="020B0503020204020204" charset="-122"/>
                <a:cs typeface="Arial" panose="020B0604020202020204" pitchFamily="34" charset="0"/>
              </a:rPr>
              <a:t>、複雑</a:t>
            </a:r>
            <a:r>
              <a:rPr lang="ja-JP" altLang="en-US" sz="1600">
                <a:latin typeface="Microsoft YaHei" panose="020B0503020204020204" charset="-122"/>
                <a:ea typeface="Microsoft YaHei" panose="020B0503020204020204" charset="-122"/>
                <a:cs typeface="Arial" panose="020B0604020202020204" pitchFamily="34" charset="0"/>
              </a:rPr>
              <a:t>なタスクをこなすには</a:t>
            </a:r>
            <a:r>
              <a:rPr lang="zh-CN" altLang="en-US" sz="1600">
                <a:latin typeface="Microsoft YaHei" panose="020B0503020204020204" charset="-122"/>
                <a:ea typeface="Microsoft YaHei" panose="020B0503020204020204" charset="-122"/>
                <a:cs typeface="Arial" panose="020B0604020202020204" pitchFamily="34" charset="0"/>
              </a:rPr>
              <a:t>至</a:t>
            </a:r>
            <a:r>
              <a:rPr lang="ja-JP" altLang="en-US" sz="1600">
                <a:latin typeface="Microsoft YaHei" panose="020B0503020204020204" charset="-122"/>
                <a:ea typeface="Microsoft YaHei" panose="020B0503020204020204" charset="-122"/>
                <a:cs typeface="Arial" panose="020B0604020202020204" pitchFamily="34" charset="0"/>
              </a:rPr>
              <a:t>りませんでした</a:t>
            </a:r>
            <a:r>
              <a:rPr lang="zh-CN" altLang="en-US" sz="1600">
                <a:latin typeface="Microsoft YaHei" panose="020B0503020204020204" charset="-122"/>
                <a:ea typeface="Microsoft YaHei" panose="020B0503020204020204" charset="-122"/>
                <a:cs typeface="Arial" panose="020B0604020202020204" pitchFamily="34" charset="0"/>
              </a:rPr>
              <a:t>。</a:t>
            </a:r>
            <a:endParaRPr lang="zh-CN" altLang="en-US" sz="1600">
              <a:latin typeface="Microsoft YaHei" panose="020B0503020204020204" charset="-122"/>
              <a:ea typeface="Microsoft YaHei" panose="020B0503020204020204" charset="-122"/>
              <a:cs typeface="Arial" panose="020B0604020202020204" pitchFamily="34" charset="0"/>
            </a:endParaRPr>
          </a:p>
        </p:txBody>
      </p:sp>
      <p:sp>
        <p:nvSpPr>
          <p:cNvPr id="11" name="Text Box 10"/>
          <p:cNvSpPr txBox="1"/>
          <p:nvPr/>
        </p:nvSpPr>
        <p:spPr>
          <a:xfrm>
            <a:off x="-1905" y="5954395"/>
            <a:ext cx="12193905" cy="368300"/>
          </a:xfrm>
          <a:prstGeom prst="rect">
            <a:avLst/>
          </a:prstGeom>
          <a:noFill/>
        </p:spPr>
        <p:txBody>
          <a:bodyPr wrap="square" rtlCol="0">
            <a:spAutoFit/>
          </a:bodyPr>
          <a:p>
            <a:pPr algn="ctr"/>
            <a:r>
              <a:rPr>
                <a:latin typeface="Microsoft YaHei" panose="020B0503020204020204" charset="-122"/>
                <a:ea typeface="Microsoft YaHei" panose="020B0503020204020204" charset="-122"/>
                <a:cs typeface="Arial" panose="020B0604020202020204" pitchFamily="34" charset="0"/>
                <a:sym typeface="+mn-ea"/>
              </a:rPr>
              <a:t>ChatGPT</a:t>
            </a:r>
            <a:r>
              <a:rPr lang="en-US">
                <a:latin typeface="Microsoft YaHei" panose="020B0503020204020204" charset="-122"/>
                <a:ea typeface="Microsoft YaHei" panose="020B0503020204020204" charset="-122"/>
                <a:cs typeface="Arial" panose="020B0604020202020204" pitchFamily="34" charset="0"/>
                <a:sym typeface="+mn-ea"/>
              </a:rPr>
              <a:t> R</a:t>
            </a:r>
            <a:r>
              <a:rPr lang="en-US">
                <a:latin typeface="Microsoft YaHei" panose="020B0503020204020204" charset="-122"/>
                <a:ea typeface="Microsoft YaHei" panose="020B0503020204020204" charset="-122"/>
                <a:cs typeface="Arial" panose="020B0604020202020204" pitchFamily="34" charset="0"/>
                <a:sym typeface="+mn-ea"/>
              </a:rPr>
              <a:t>obot</a:t>
            </a:r>
            <a:endParaRPr lang="en-US">
              <a:latin typeface="Microsoft YaHei" panose="020B0503020204020204" charset="-122"/>
              <a:ea typeface="Microsoft YaHei" panose="020B0503020204020204" charset="-122"/>
              <a:cs typeface="Arial" panose="020B0604020202020204" pitchFamily="34" charset="0"/>
              <a:sym typeface="+mn-ea"/>
            </a:endParaRPr>
          </a:p>
        </p:txBody>
      </p:sp>
      <p:pic>
        <p:nvPicPr>
          <p:cNvPr id="2" name="Picture 1" descr="螢幕擷取畫面 2024-09-24 164349"/>
          <p:cNvPicPr>
            <a:picLocks noChangeAspect="1"/>
          </p:cNvPicPr>
          <p:nvPr/>
        </p:nvPicPr>
        <p:blipFill>
          <a:blip r:embed="rId1"/>
          <a:srcRect r="1807" b="1756"/>
          <a:stretch>
            <a:fillRect/>
          </a:stretch>
        </p:blipFill>
        <p:spPr>
          <a:xfrm>
            <a:off x="2527935" y="2197100"/>
            <a:ext cx="7141210" cy="32677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r>
              <a:rPr lang="en-US" altLang="zh-CN" sz="2000" b="1"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SKY NET</a:t>
            </a:r>
            <a:endParaRPr lang="en-US" altLang="zh-CN" sz="2000"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charset="-122"/>
                <a:ea typeface="Microsoft YaHei" panose="020B0503020204020204" charset="-122"/>
                <a:cs typeface="Arial" panose="020B0604020202020204" pitchFamily="34" charset="0"/>
                <a:sym typeface="Microsoft YaHei" panose="020B0503020204020204" charset="-122"/>
              </a:rPr>
              <a:t>Applying ChatGPT and Traditional Deep Learning in Robot Control</a:t>
            </a:r>
            <a:endParaRPr lang="en-US" sz="1600" dirty="0">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1905" y="1036320"/>
            <a:ext cx="12192000" cy="5057775"/>
          </a:xfrm>
          <a:prstGeom prst="rect">
            <a:avLst/>
          </a:prstGeom>
          <a:noFill/>
        </p:spPr>
        <p:txBody>
          <a:bodyPr wrap="square" rtlCol="0">
            <a:noAutofit/>
          </a:bodyPr>
          <a:p>
            <a:r>
              <a:rPr lang="zh-CN" altLang="en-US" sz="1600" b="1">
                <a:latin typeface="Microsoft YaHei" panose="020B0503020204020204" charset="-122"/>
                <a:ea typeface="Microsoft YaHei" panose="020B0503020204020204" charset="-122"/>
                <a:cs typeface="Arial" panose="020B0604020202020204" pitchFamily="34" charset="0"/>
              </a:rPr>
              <a:t>大規模言語</a:t>
            </a:r>
            <a:r>
              <a:rPr lang="ja-JP" altLang="en-US" sz="1600" b="1">
                <a:latin typeface="Microsoft YaHei" panose="020B0503020204020204" charset="-122"/>
                <a:ea typeface="Microsoft YaHei" panose="020B0503020204020204" charset="-122"/>
                <a:cs typeface="Arial" panose="020B0604020202020204" pitchFamily="34" charset="0"/>
              </a:rPr>
              <a:t>モデルと</a:t>
            </a:r>
            <a:r>
              <a:rPr lang="zh-CN" altLang="en-US" sz="1600" b="1">
                <a:latin typeface="Microsoft YaHei" panose="020B0503020204020204" charset="-122"/>
                <a:ea typeface="Microsoft YaHei" panose="020B0503020204020204" charset="-122"/>
                <a:cs typeface="Arial" panose="020B0604020202020204" pitchFamily="34" charset="0"/>
              </a:rPr>
              <a:t>従来</a:t>
            </a:r>
            <a:r>
              <a:rPr lang="ja-JP" altLang="en-US" sz="1600" b="1">
                <a:latin typeface="Microsoft YaHei" panose="020B0503020204020204" charset="-122"/>
                <a:ea typeface="Microsoft YaHei" panose="020B0503020204020204" charset="-122"/>
                <a:cs typeface="Arial" panose="020B0604020202020204" pitchFamily="34" charset="0"/>
              </a:rPr>
              <a:t>の</a:t>
            </a:r>
            <a:r>
              <a:rPr lang="zh-CN" altLang="en-US" sz="1600" b="1">
                <a:latin typeface="Microsoft YaHei" panose="020B0503020204020204" charset="-122"/>
                <a:ea typeface="Microsoft YaHei" panose="020B0503020204020204" charset="-122"/>
                <a:cs typeface="Arial" panose="020B0604020202020204" pitchFamily="34" charset="0"/>
              </a:rPr>
              <a:t>自動化</a:t>
            </a:r>
            <a:r>
              <a:rPr lang="ja-JP" altLang="en-US" sz="1600" b="1">
                <a:latin typeface="Microsoft YaHei" panose="020B0503020204020204" charset="-122"/>
                <a:ea typeface="Microsoft YaHei" panose="020B0503020204020204" charset="-122"/>
                <a:cs typeface="Arial" panose="020B0604020202020204" pitchFamily="34" charset="0"/>
              </a:rPr>
              <a:t>の</a:t>
            </a:r>
            <a:r>
              <a:rPr lang="zh-CN" altLang="en-US" sz="1600" b="1">
                <a:latin typeface="Microsoft YaHei" panose="020B0503020204020204" charset="-122"/>
                <a:ea typeface="Microsoft YaHei" panose="020B0503020204020204" charset="-122"/>
                <a:cs typeface="Arial" panose="020B0604020202020204" pitchFamily="34" charset="0"/>
              </a:rPr>
              <a:t>組</a:t>
            </a:r>
            <a:r>
              <a:rPr lang="ja-JP" altLang="en-US" sz="1600" b="1">
                <a:latin typeface="Microsoft YaHei" panose="020B0503020204020204" charset="-122"/>
                <a:ea typeface="Microsoft YaHei" panose="020B0503020204020204" charset="-122"/>
                <a:cs typeface="Arial" panose="020B0604020202020204" pitchFamily="34" charset="0"/>
              </a:rPr>
              <a:t>み</a:t>
            </a:r>
            <a:r>
              <a:rPr lang="zh-CN" altLang="en-US" sz="1600" b="1">
                <a:latin typeface="Microsoft YaHei" panose="020B0503020204020204" charset="-122"/>
                <a:ea typeface="Microsoft YaHei" panose="020B0503020204020204" charset="-122"/>
                <a:cs typeface="Arial" panose="020B0604020202020204" pitchFamily="34" charset="0"/>
              </a:rPr>
              <a:t>合</a:t>
            </a:r>
            <a:r>
              <a:rPr lang="ja-JP" altLang="en-US" sz="1600" b="1">
                <a:latin typeface="Microsoft YaHei" panose="020B0503020204020204" charset="-122"/>
                <a:ea typeface="Microsoft YaHei" panose="020B0503020204020204" charset="-122"/>
                <a:cs typeface="Arial" panose="020B0604020202020204" pitchFamily="34" charset="0"/>
              </a:rPr>
              <a:t>わせ</a:t>
            </a:r>
            <a:endParaRPr lang="ja-JP" altLang="en-US" sz="1600" b="1">
              <a:latin typeface="Microsoft YaHei" panose="020B0503020204020204" charset="-122"/>
              <a:ea typeface="Microsoft YaHei" panose="020B0503020204020204" charset="-122"/>
              <a:cs typeface="Arial" panose="020B0604020202020204" pitchFamily="34" charset="0"/>
            </a:endParaRPr>
          </a:p>
          <a:p>
            <a:r>
              <a:rPr lang="zh-CN" altLang="en-US" sz="1600">
                <a:latin typeface="Microsoft YaHei" panose="020B0503020204020204" charset="-122"/>
                <a:ea typeface="Microsoft YaHei" panose="020B0503020204020204" charset="-122"/>
                <a:cs typeface="Arial" panose="020B0604020202020204" pitchFamily="34" charset="0"/>
              </a:rPr>
              <a:t>従来</a:t>
            </a:r>
            <a:r>
              <a:rPr lang="ja-JP" altLang="en-US" sz="1600">
                <a:latin typeface="Microsoft YaHei" panose="020B0503020204020204" charset="-122"/>
                <a:ea typeface="Microsoft YaHei" panose="020B0503020204020204" charset="-122"/>
                <a:cs typeface="Arial" panose="020B0604020202020204" pitchFamily="34" charset="0"/>
              </a:rPr>
              <a:t>の</a:t>
            </a:r>
            <a:r>
              <a:rPr lang="zh-CN" altLang="en-US" sz="1600">
                <a:latin typeface="Microsoft YaHei" panose="020B0503020204020204" charset="-122"/>
                <a:ea typeface="Microsoft YaHei" panose="020B0503020204020204" charset="-122"/>
                <a:cs typeface="Arial" panose="020B0604020202020204" pitchFamily="34" charset="0"/>
              </a:rPr>
              <a:t>自動化</a:t>
            </a:r>
            <a:r>
              <a:rPr lang="ja-JP" altLang="en-US" sz="1600">
                <a:latin typeface="Microsoft YaHei" panose="020B0503020204020204" charset="-122"/>
                <a:ea typeface="Microsoft YaHei" panose="020B0503020204020204" charset="-122"/>
                <a:cs typeface="Arial" panose="020B0604020202020204" pitchFamily="34" charset="0"/>
              </a:rPr>
              <a:t>は</a:t>
            </a:r>
            <a:r>
              <a:rPr lang="zh-CN" altLang="en-US" sz="1600">
                <a:latin typeface="Microsoft YaHei" panose="020B0503020204020204" charset="-122"/>
                <a:ea typeface="Microsoft YaHei" panose="020B0503020204020204" charset="-122"/>
                <a:cs typeface="Arial" panose="020B0604020202020204" pitchFamily="34" charset="0"/>
              </a:rPr>
              <a:t>人間</a:t>
            </a:r>
            <a:r>
              <a:rPr lang="ja-JP" altLang="en-US" sz="1600">
                <a:latin typeface="Microsoft YaHei" panose="020B0503020204020204" charset="-122"/>
                <a:ea typeface="Microsoft YaHei" panose="020B0503020204020204" charset="-122"/>
                <a:cs typeface="Arial" panose="020B0604020202020204" pitchFamily="34" charset="0"/>
              </a:rPr>
              <a:t>の</a:t>
            </a:r>
            <a:r>
              <a:rPr lang="zh-CN" altLang="en-US" sz="1600">
                <a:latin typeface="Microsoft YaHei" panose="020B0503020204020204" charset="-122"/>
                <a:ea typeface="Microsoft YaHei" panose="020B0503020204020204" charset="-122"/>
                <a:cs typeface="Arial" panose="020B0604020202020204" pitchFamily="34" charset="0"/>
              </a:rPr>
              <a:t>大脳</a:t>
            </a:r>
            <a:r>
              <a:rPr lang="ja-JP" altLang="en-US" sz="1600">
                <a:latin typeface="Microsoft YaHei" panose="020B0503020204020204" charset="-122"/>
                <a:ea typeface="Microsoft YaHei" panose="020B0503020204020204" charset="-122"/>
                <a:cs typeface="Arial" panose="020B0604020202020204" pitchFamily="34" charset="0"/>
              </a:rPr>
              <a:t>のように</a:t>
            </a:r>
            <a:r>
              <a:rPr lang="zh-CN" altLang="en-US" sz="1600">
                <a:latin typeface="Microsoft YaHei" panose="020B0503020204020204" charset="-122"/>
                <a:ea typeface="Microsoft YaHei" panose="020B0503020204020204" charset="-122"/>
                <a:cs typeface="Arial" panose="020B0604020202020204" pitchFamily="34" charset="0"/>
              </a:rPr>
              <a:t>、動</a:t>
            </a:r>
            <a:r>
              <a:rPr lang="ja-JP" altLang="en-US" sz="1600">
                <a:latin typeface="Microsoft YaHei" panose="020B0503020204020204" charset="-122"/>
                <a:ea typeface="Microsoft YaHei" panose="020B0503020204020204" charset="-122"/>
                <a:cs typeface="Arial" panose="020B0604020202020204" pitchFamily="34" charset="0"/>
              </a:rPr>
              <a:t>きを</a:t>
            </a:r>
            <a:r>
              <a:rPr lang="zh-CN" altLang="en-US" sz="1600">
                <a:latin typeface="Microsoft YaHei" panose="020B0503020204020204" charset="-122"/>
                <a:ea typeface="Microsoft YaHei" panose="020B0503020204020204" charset="-122"/>
                <a:cs typeface="Arial" panose="020B0604020202020204" pitchFamily="34" charset="0"/>
              </a:rPr>
              <a:t>制御</a:t>
            </a:r>
            <a:r>
              <a:rPr lang="ja-JP" altLang="en-US" sz="1600">
                <a:latin typeface="Microsoft YaHei" panose="020B0503020204020204" charset="-122"/>
                <a:ea typeface="Microsoft YaHei" panose="020B0503020204020204" charset="-122"/>
                <a:cs typeface="Arial" panose="020B0604020202020204" pitchFamily="34" charset="0"/>
              </a:rPr>
              <a:t>し</a:t>
            </a:r>
            <a:r>
              <a:rPr lang="zh-CN" altLang="en-US" sz="1600">
                <a:latin typeface="Microsoft YaHei" panose="020B0503020204020204" charset="-122"/>
                <a:ea typeface="Microsoft YaHei" panose="020B0503020204020204" charset="-122"/>
                <a:cs typeface="Arial" panose="020B0604020202020204" pitchFamily="34" charset="0"/>
              </a:rPr>
              <a:t>、複雑</a:t>
            </a:r>
            <a:r>
              <a:rPr lang="ja-JP" altLang="en-US" sz="1600">
                <a:latin typeface="Microsoft YaHei" panose="020B0503020204020204" charset="-122"/>
                <a:ea typeface="Microsoft YaHei" panose="020B0503020204020204" charset="-122"/>
                <a:cs typeface="Arial" panose="020B0604020202020204" pitchFamily="34" charset="0"/>
              </a:rPr>
              <a:t>な</a:t>
            </a:r>
            <a:r>
              <a:rPr lang="zh-CN" altLang="en-US" sz="1600">
                <a:latin typeface="Microsoft YaHei" panose="020B0503020204020204" charset="-122"/>
                <a:ea typeface="Microsoft YaHei" panose="020B0503020204020204" charset="-122"/>
                <a:cs typeface="Arial" panose="020B0604020202020204" pitchFamily="34" charset="0"/>
              </a:rPr>
              <a:t>作業</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実行</a:t>
            </a:r>
            <a:r>
              <a:rPr lang="ja-JP" altLang="en-US" sz="1600">
                <a:latin typeface="Microsoft YaHei" panose="020B0503020204020204" charset="-122"/>
                <a:ea typeface="Microsoft YaHei" panose="020B0503020204020204" charset="-122"/>
                <a:cs typeface="Arial" panose="020B0604020202020204" pitchFamily="34" charset="0"/>
              </a:rPr>
              <a:t>します</a:t>
            </a:r>
            <a:r>
              <a:rPr lang="zh-CN" altLang="en-US" sz="1600">
                <a:latin typeface="Microsoft YaHei" panose="020B0503020204020204" charset="-122"/>
                <a:ea typeface="Microsoft YaHei" panose="020B0503020204020204" charset="-122"/>
                <a:cs typeface="Arial" panose="020B0604020202020204" pitchFamily="34" charset="0"/>
              </a:rPr>
              <a:t>。</a:t>
            </a:r>
            <a:endParaRPr lang="zh-CN" altLang="en-US" sz="1600">
              <a:latin typeface="Microsoft YaHei" panose="020B0503020204020204" charset="-122"/>
              <a:ea typeface="Microsoft YaHei" panose="020B0503020204020204" charset="-122"/>
              <a:cs typeface="Arial" panose="020B0604020202020204" pitchFamily="34" charset="0"/>
            </a:endParaRPr>
          </a:p>
          <a:p>
            <a:r>
              <a:rPr lang="zh-CN" altLang="en-US" sz="1600">
                <a:latin typeface="Microsoft YaHei" panose="020B0503020204020204" charset="-122"/>
                <a:ea typeface="Microsoft YaHei" panose="020B0503020204020204" charset="-122"/>
                <a:cs typeface="Arial" panose="020B0604020202020204" pitchFamily="34" charset="0"/>
              </a:rPr>
              <a:t>大規模言語</a:t>
            </a:r>
            <a:r>
              <a:rPr lang="ja-JP" altLang="en-US" sz="1600">
                <a:latin typeface="Microsoft YaHei" panose="020B0503020204020204" charset="-122"/>
                <a:ea typeface="Microsoft YaHei" panose="020B0503020204020204" charset="-122"/>
                <a:cs typeface="Arial" panose="020B0604020202020204" pitchFamily="34" charset="0"/>
              </a:rPr>
              <a:t>モデルは</a:t>
            </a:r>
            <a:r>
              <a:rPr lang="zh-CN" altLang="en-US" sz="1600">
                <a:latin typeface="Microsoft YaHei" panose="020B0503020204020204" charset="-122"/>
                <a:ea typeface="Microsoft YaHei" panose="020B0503020204020204" charset="-122"/>
                <a:cs typeface="Arial" panose="020B0604020202020204" pitchFamily="34" charset="0"/>
              </a:rPr>
              <a:t>小脳</a:t>
            </a:r>
            <a:r>
              <a:rPr lang="ja-JP" altLang="en-US" sz="1600">
                <a:latin typeface="Microsoft YaHei" panose="020B0503020204020204" charset="-122"/>
                <a:ea typeface="Microsoft YaHei" panose="020B0503020204020204" charset="-122"/>
                <a:cs typeface="Arial" panose="020B0604020202020204" pitchFamily="34" charset="0"/>
              </a:rPr>
              <a:t>のように</a:t>
            </a:r>
            <a:r>
              <a:rPr lang="zh-CN" altLang="en-US" sz="1600">
                <a:latin typeface="Microsoft YaHei" panose="020B0503020204020204" charset="-122"/>
                <a:ea typeface="Microsoft YaHei" panose="020B0503020204020204" charset="-122"/>
                <a:cs typeface="Arial" panose="020B0604020202020204" pitchFamily="34" charset="0"/>
              </a:rPr>
              <a:t>、情報</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処理</a:t>
            </a:r>
            <a:r>
              <a:rPr lang="ja-JP" altLang="en-US" sz="1600">
                <a:latin typeface="Microsoft YaHei" panose="020B0503020204020204" charset="-122"/>
                <a:ea typeface="Microsoft YaHei" panose="020B0503020204020204" charset="-122"/>
                <a:cs typeface="Arial" panose="020B0604020202020204" pitchFamily="34" charset="0"/>
              </a:rPr>
              <a:t>し</a:t>
            </a:r>
            <a:r>
              <a:rPr lang="zh-CN" altLang="en-US" sz="1600">
                <a:latin typeface="Microsoft YaHei" panose="020B0503020204020204" charset="-122"/>
                <a:ea typeface="Microsoft YaHei" panose="020B0503020204020204" charset="-122"/>
                <a:cs typeface="Arial" panose="020B0604020202020204" pitchFamily="34" charset="0"/>
              </a:rPr>
              <a:t>、指示</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理解</a:t>
            </a:r>
            <a:r>
              <a:rPr lang="ja-JP" altLang="en-US" sz="1600">
                <a:latin typeface="Microsoft YaHei" panose="020B0503020204020204" charset="-122"/>
                <a:ea typeface="Microsoft YaHei" panose="020B0503020204020204" charset="-122"/>
                <a:cs typeface="Arial" panose="020B0604020202020204" pitchFamily="34" charset="0"/>
              </a:rPr>
              <a:t>し</a:t>
            </a:r>
            <a:r>
              <a:rPr lang="zh-CN" altLang="en-US" sz="1600">
                <a:latin typeface="Microsoft YaHei" panose="020B0503020204020204" charset="-122"/>
                <a:ea typeface="Microsoft YaHei" panose="020B0503020204020204" charset="-122"/>
                <a:cs typeface="Arial" panose="020B0604020202020204" pitchFamily="34" charset="0"/>
              </a:rPr>
              <a:t>、判断</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助</a:t>
            </a:r>
            <a:r>
              <a:rPr lang="ja-JP" altLang="en-US" sz="1600">
                <a:latin typeface="Microsoft YaHei" panose="020B0503020204020204" charset="-122"/>
                <a:ea typeface="Microsoft YaHei" panose="020B0503020204020204" charset="-122"/>
                <a:cs typeface="Arial" panose="020B0604020202020204" pitchFamily="34" charset="0"/>
              </a:rPr>
              <a:t>けます</a:t>
            </a:r>
            <a:r>
              <a:rPr lang="zh-CN" altLang="en-US" sz="1600">
                <a:latin typeface="Microsoft YaHei" panose="020B0503020204020204" charset="-122"/>
                <a:ea typeface="Microsoft YaHei" panose="020B0503020204020204" charset="-122"/>
                <a:cs typeface="Arial" panose="020B0604020202020204" pitchFamily="34" charset="0"/>
              </a:rPr>
              <a:t>。</a:t>
            </a:r>
            <a:endParaRPr lang="zh-CN" altLang="en-US" sz="1600">
              <a:latin typeface="Microsoft YaHei" panose="020B0503020204020204" charset="-122"/>
              <a:ea typeface="Microsoft YaHei" panose="020B0503020204020204" charset="-122"/>
              <a:cs typeface="Arial" panose="020B0604020202020204" pitchFamily="34" charset="0"/>
            </a:endParaRPr>
          </a:p>
          <a:p>
            <a:r>
              <a:rPr lang="ja-JP" altLang="en-US" sz="1600">
                <a:latin typeface="Microsoft YaHei" panose="020B0503020204020204" charset="-122"/>
                <a:ea typeface="Microsoft YaHei" panose="020B0503020204020204" charset="-122"/>
                <a:cs typeface="Arial" panose="020B0604020202020204" pitchFamily="34" charset="0"/>
              </a:rPr>
              <a:t>この</a:t>
            </a:r>
            <a:r>
              <a:rPr lang="zh-CN" altLang="en-US" sz="1600">
                <a:latin typeface="Microsoft YaHei" panose="020B0503020204020204" charset="-122"/>
                <a:ea typeface="Microsoft YaHei" panose="020B0503020204020204" charset="-122"/>
                <a:cs typeface="Arial" panose="020B0604020202020204" pitchFamily="34" charset="0"/>
              </a:rPr>
              <a:t>二</a:t>
            </a:r>
            <a:r>
              <a:rPr lang="ja-JP" altLang="en-US" sz="1600">
                <a:latin typeface="Microsoft YaHei" panose="020B0503020204020204" charset="-122"/>
                <a:ea typeface="Microsoft YaHei" panose="020B0503020204020204" charset="-122"/>
                <a:cs typeface="Arial" panose="020B0604020202020204" pitchFamily="34" charset="0"/>
              </a:rPr>
              <a:t>つを</a:t>
            </a:r>
            <a:r>
              <a:rPr lang="zh-CN" altLang="en-US" sz="1600">
                <a:latin typeface="Microsoft YaHei" panose="020B0503020204020204" charset="-122"/>
                <a:ea typeface="Microsoft YaHei" panose="020B0503020204020204" charset="-122"/>
                <a:cs typeface="Arial" panose="020B0604020202020204" pitchFamily="34" charset="0"/>
              </a:rPr>
              <a:t>組</a:t>
            </a:r>
            <a:r>
              <a:rPr lang="ja-JP" altLang="en-US" sz="1600">
                <a:latin typeface="Microsoft YaHei" panose="020B0503020204020204" charset="-122"/>
                <a:ea typeface="Microsoft YaHei" panose="020B0503020204020204" charset="-122"/>
                <a:cs typeface="Arial" panose="020B0604020202020204" pitchFamily="34" charset="0"/>
              </a:rPr>
              <a:t>み</a:t>
            </a:r>
            <a:r>
              <a:rPr lang="zh-CN" altLang="en-US" sz="1600">
                <a:latin typeface="Microsoft YaHei" panose="020B0503020204020204" charset="-122"/>
                <a:ea typeface="Microsoft YaHei" panose="020B0503020204020204" charset="-122"/>
                <a:cs typeface="Arial" panose="020B0604020202020204" pitchFamily="34" charset="0"/>
              </a:rPr>
              <a:t>合</a:t>
            </a:r>
            <a:r>
              <a:rPr lang="ja-JP" altLang="en-US" sz="1600">
                <a:latin typeface="Microsoft YaHei" panose="020B0503020204020204" charset="-122"/>
                <a:ea typeface="Microsoft YaHei" panose="020B0503020204020204" charset="-122"/>
                <a:cs typeface="Arial" panose="020B0604020202020204" pitchFamily="34" charset="0"/>
              </a:rPr>
              <a:t>わせることで</a:t>
            </a:r>
            <a:r>
              <a:rPr lang="zh-CN" altLang="en-US" sz="1600">
                <a:latin typeface="Microsoft YaHei" panose="020B0503020204020204" charset="-122"/>
                <a:ea typeface="Microsoft YaHei" panose="020B0503020204020204" charset="-122"/>
                <a:cs typeface="Arial" panose="020B0604020202020204" pitchFamily="34" charset="0"/>
              </a:rPr>
              <a:t>、自動化</a:t>
            </a:r>
            <a:r>
              <a:rPr lang="ja-JP" altLang="en-US" sz="1600">
                <a:latin typeface="Microsoft YaHei" panose="020B0503020204020204" charset="-122"/>
                <a:ea typeface="Microsoft YaHei" panose="020B0503020204020204" charset="-122"/>
                <a:cs typeface="Arial" panose="020B0604020202020204" pitchFamily="34" charset="0"/>
              </a:rPr>
              <a:t>システムは</a:t>
            </a:r>
            <a:r>
              <a:rPr lang="zh-CN" altLang="en-US" sz="1600">
                <a:latin typeface="Microsoft YaHei" panose="020B0503020204020204" charset="-122"/>
                <a:ea typeface="Microsoft YaHei" panose="020B0503020204020204" charset="-122"/>
                <a:cs typeface="Arial" panose="020B0604020202020204" pitchFamily="34" charset="0"/>
              </a:rPr>
              <a:t>正確</a:t>
            </a:r>
            <a:r>
              <a:rPr lang="ja-JP" altLang="en-US" sz="1600">
                <a:latin typeface="Microsoft YaHei" panose="020B0503020204020204" charset="-122"/>
                <a:ea typeface="Microsoft YaHei" panose="020B0503020204020204" charset="-122"/>
                <a:cs typeface="Arial" panose="020B0604020202020204" pitchFamily="34" charset="0"/>
              </a:rPr>
              <a:t>な</a:t>
            </a:r>
            <a:r>
              <a:rPr lang="zh-CN" altLang="en-US" sz="1600">
                <a:latin typeface="Microsoft YaHei" panose="020B0503020204020204" charset="-122"/>
                <a:ea typeface="Microsoft YaHei" panose="020B0503020204020204" charset="-122"/>
                <a:cs typeface="Arial" panose="020B0604020202020204" pitchFamily="34" charset="0"/>
              </a:rPr>
              <a:t>動作</a:t>
            </a:r>
            <a:r>
              <a:rPr lang="ja-JP" altLang="en-US" sz="1600">
                <a:latin typeface="Microsoft YaHei" panose="020B0503020204020204" charset="-122"/>
                <a:ea typeface="Microsoft YaHei" panose="020B0503020204020204" charset="-122"/>
                <a:cs typeface="Arial" panose="020B0604020202020204" pitchFamily="34" charset="0"/>
              </a:rPr>
              <a:t>だけでなく</a:t>
            </a:r>
            <a:r>
              <a:rPr lang="zh-CN" altLang="en-US" sz="1600">
                <a:latin typeface="Microsoft YaHei" panose="020B0503020204020204" charset="-122"/>
                <a:ea typeface="Microsoft YaHei" panose="020B0503020204020204" charset="-122"/>
                <a:cs typeface="Arial" panose="020B0604020202020204" pitchFamily="34" charset="0"/>
              </a:rPr>
              <a:t>、</a:t>
            </a:r>
            <a:r>
              <a:rPr lang="ja-JP" altLang="en-US" sz="1600">
                <a:latin typeface="Microsoft YaHei" panose="020B0503020204020204" charset="-122"/>
                <a:ea typeface="Microsoft YaHei" panose="020B0503020204020204" charset="-122"/>
                <a:cs typeface="Arial" panose="020B0604020202020204" pitchFamily="34" charset="0"/>
              </a:rPr>
              <a:t>より</a:t>
            </a:r>
            <a:r>
              <a:rPr lang="zh-CN" altLang="en-US" sz="1600">
                <a:latin typeface="Microsoft YaHei" panose="020B0503020204020204" charset="-122"/>
                <a:ea typeface="Microsoft YaHei" panose="020B0503020204020204" charset="-122"/>
                <a:cs typeface="Arial" panose="020B0604020202020204" pitchFamily="34" charset="0"/>
              </a:rPr>
              <a:t>賢</a:t>
            </a:r>
            <a:r>
              <a:rPr lang="ja-JP" altLang="en-US" sz="1600">
                <a:latin typeface="Microsoft YaHei" panose="020B0503020204020204" charset="-122"/>
                <a:ea typeface="Microsoft YaHei" panose="020B0503020204020204" charset="-122"/>
                <a:cs typeface="Arial" panose="020B0604020202020204" pitchFamily="34" charset="0"/>
              </a:rPr>
              <a:t>くタスクを</a:t>
            </a:r>
            <a:r>
              <a:rPr lang="zh-CN" altLang="en-US" sz="1600">
                <a:latin typeface="Microsoft YaHei" panose="020B0503020204020204" charset="-122"/>
                <a:ea typeface="Microsoft YaHei" panose="020B0503020204020204" charset="-122"/>
                <a:cs typeface="Arial" panose="020B0604020202020204" pitchFamily="34" charset="0"/>
              </a:rPr>
              <a:t>理解</a:t>
            </a:r>
            <a:r>
              <a:rPr lang="ja-JP" altLang="en-US" sz="1600">
                <a:latin typeface="Microsoft YaHei" panose="020B0503020204020204" charset="-122"/>
                <a:ea typeface="Microsoft YaHei" panose="020B0503020204020204" charset="-122"/>
                <a:cs typeface="Arial" panose="020B0604020202020204" pitchFamily="34" charset="0"/>
              </a:rPr>
              <a:t>し</a:t>
            </a:r>
            <a:r>
              <a:rPr lang="zh-CN" altLang="en-US" sz="1600">
                <a:latin typeface="Microsoft YaHei" panose="020B0503020204020204" charset="-122"/>
                <a:ea typeface="Microsoft YaHei" panose="020B0503020204020204" charset="-122"/>
                <a:cs typeface="Arial" panose="020B0604020202020204" pitchFamily="34" charset="0"/>
              </a:rPr>
              <a:t>、環境</a:t>
            </a:r>
            <a:r>
              <a:rPr lang="ja-JP" altLang="en-US" sz="1600">
                <a:latin typeface="Microsoft YaHei" panose="020B0503020204020204" charset="-122"/>
                <a:ea typeface="Microsoft YaHei" panose="020B0503020204020204" charset="-122"/>
                <a:cs typeface="Arial" panose="020B0604020202020204" pitchFamily="34" charset="0"/>
              </a:rPr>
              <a:t>に</a:t>
            </a:r>
            <a:r>
              <a:rPr lang="zh-CN" altLang="en-US" sz="1600">
                <a:latin typeface="Microsoft YaHei" panose="020B0503020204020204" charset="-122"/>
                <a:ea typeface="Microsoft YaHei" panose="020B0503020204020204" charset="-122"/>
                <a:cs typeface="Arial" panose="020B0604020202020204" pitchFamily="34" charset="0"/>
              </a:rPr>
              <a:t>適応</a:t>
            </a:r>
            <a:r>
              <a:rPr lang="ja-JP" altLang="en-US" sz="1600">
                <a:latin typeface="Microsoft YaHei" panose="020B0503020204020204" charset="-122"/>
                <a:ea typeface="Microsoft YaHei" panose="020B0503020204020204" charset="-122"/>
                <a:cs typeface="Arial" panose="020B0604020202020204" pitchFamily="34" charset="0"/>
              </a:rPr>
              <a:t>し</a:t>
            </a:r>
            <a:r>
              <a:rPr lang="zh-CN" altLang="en-US" sz="1600">
                <a:latin typeface="Microsoft YaHei" panose="020B0503020204020204" charset="-122"/>
                <a:ea typeface="Microsoft YaHei" panose="020B0503020204020204" charset="-122"/>
                <a:cs typeface="Arial" panose="020B0604020202020204" pitchFamily="34" charset="0"/>
              </a:rPr>
              <a:t>、全体</a:t>
            </a:r>
            <a:r>
              <a:rPr lang="ja-JP" altLang="en-US" sz="1600">
                <a:latin typeface="Microsoft YaHei" panose="020B0503020204020204" charset="-122"/>
                <a:ea typeface="Microsoft YaHei" panose="020B0503020204020204" charset="-122"/>
                <a:cs typeface="Arial" panose="020B0604020202020204" pitchFamily="34" charset="0"/>
              </a:rPr>
              <a:t>の</a:t>
            </a:r>
            <a:r>
              <a:rPr lang="zh-CN" altLang="en-US" sz="1600">
                <a:latin typeface="Microsoft YaHei" panose="020B0503020204020204" charset="-122"/>
                <a:ea typeface="Microsoft YaHei" panose="020B0503020204020204" charset="-122"/>
                <a:cs typeface="Arial" panose="020B0604020202020204" pitchFamily="34" charset="0"/>
              </a:rPr>
              <a:t>効率</a:t>
            </a:r>
            <a:r>
              <a:rPr lang="ja-JP" altLang="en-US" sz="1600">
                <a:latin typeface="Microsoft YaHei" panose="020B0503020204020204" charset="-122"/>
                <a:ea typeface="Microsoft YaHei" panose="020B0503020204020204" charset="-122"/>
                <a:cs typeface="Arial" panose="020B0604020202020204" pitchFamily="34" charset="0"/>
              </a:rPr>
              <a:t>を</a:t>
            </a:r>
            <a:r>
              <a:rPr lang="zh-CN" altLang="en-US" sz="1600">
                <a:latin typeface="Microsoft YaHei" panose="020B0503020204020204" charset="-122"/>
                <a:ea typeface="Microsoft YaHei" panose="020B0503020204020204" charset="-122"/>
                <a:cs typeface="Arial" panose="020B0604020202020204" pitchFamily="34" charset="0"/>
              </a:rPr>
              <a:t>向上</a:t>
            </a:r>
            <a:r>
              <a:rPr lang="ja-JP" altLang="en-US" sz="1600">
                <a:latin typeface="Microsoft YaHei" panose="020B0503020204020204" charset="-122"/>
                <a:ea typeface="Microsoft YaHei" panose="020B0503020204020204" charset="-122"/>
                <a:cs typeface="Arial" panose="020B0604020202020204" pitchFamily="34" charset="0"/>
              </a:rPr>
              <a:t>させることができます</a:t>
            </a:r>
            <a:r>
              <a:rPr lang="zh-CN" altLang="en-US" sz="1600">
                <a:latin typeface="Microsoft YaHei" panose="020B0503020204020204" charset="-122"/>
                <a:ea typeface="Microsoft YaHei" panose="020B0503020204020204" charset="-122"/>
                <a:cs typeface="Arial" panose="020B0604020202020204" pitchFamily="34" charset="0"/>
              </a:rPr>
              <a:t>。</a:t>
            </a:r>
            <a:endParaRPr lang="zh-CN" altLang="en-US" sz="1600">
              <a:latin typeface="Microsoft YaHei" panose="020B0503020204020204" charset="-122"/>
              <a:ea typeface="Microsoft YaHei" panose="020B0503020204020204" charset="-122"/>
              <a:cs typeface="Arial" panose="020B0604020202020204" pitchFamily="34" charset="0"/>
            </a:endParaRPr>
          </a:p>
        </p:txBody>
      </p:sp>
      <p:sp>
        <p:nvSpPr>
          <p:cNvPr id="11" name="Text Box 10"/>
          <p:cNvSpPr txBox="1"/>
          <p:nvPr/>
        </p:nvSpPr>
        <p:spPr>
          <a:xfrm>
            <a:off x="-8890" y="5487670"/>
            <a:ext cx="12198985" cy="368300"/>
          </a:xfrm>
          <a:prstGeom prst="rect">
            <a:avLst/>
          </a:prstGeom>
          <a:noFill/>
        </p:spPr>
        <p:txBody>
          <a:bodyPr wrap="square" rtlCol="0">
            <a:spAutoFit/>
          </a:bodyPr>
          <a:p>
            <a:pPr algn="ctr"/>
            <a:r>
              <a:rPr lang="zh-CN" altLang="en-US">
                <a:latin typeface="Microsoft YaHei" panose="020B0503020204020204" charset="-122"/>
                <a:ea typeface="Microsoft YaHei" panose="020B0503020204020204" charset="-122"/>
                <a:cs typeface="Arial" panose="020B0604020202020204" pitchFamily="34" charset="0"/>
                <a:sym typeface="+mn-ea"/>
              </a:rPr>
              <a:t>人間</a:t>
            </a:r>
            <a:r>
              <a:rPr lang="ja-JP" altLang="en-US">
                <a:latin typeface="Microsoft YaHei" panose="020B0503020204020204" charset="-122"/>
                <a:ea typeface="Microsoft YaHei" panose="020B0503020204020204" charset="-122"/>
                <a:cs typeface="Arial" panose="020B0604020202020204" pitchFamily="34" charset="0"/>
                <a:sym typeface="+mn-ea"/>
              </a:rPr>
              <a:t>の</a:t>
            </a:r>
            <a:r>
              <a:rPr lang="zh-CN" altLang="ja-JP">
                <a:latin typeface="Microsoft YaHei" panose="020B0503020204020204" charset="-122"/>
                <a:ea typeface="Microsoft YaHei" panose="020B0503020204020204" charset="-122"/>
                <a:cs typeface="Arial" panose="020B0604020202020204" pitchFamily="34" charset="0"/>
                <a:sym typeface="+mn-ea"/>
              </a:rPr>
              <a:t>小</a:t>
            </a:r>
            <a:r>
              <a:rPr lang="zh-CN" altLang="en-US">
                <a:latin typeface="Microsoft YaHei" panose="020B0503020204020204" charset="-122"/>
                <a:ea typeface="Microsoft YaHei" panose="020B0503020204020204" charset="-122"/>
                <a:cs typeface="Arial" panose="020B0604020202020204" pitchFamily="34" charset="0"/>
                <a:sym typeface="+mn-ea"/>
              </a:rPr>
              <a:t>脳</a:t>
            </a:r>
            <a:r>
              <a:rPr lang="en-US" altLang="zh-CN">
                <a:latin typeface="Microsoft YaHei" panose="020B0503020204020204" charset="-122"/>
                <a:ea typeface="Microsoft YaHei" panose="020B0503020204020204" charset="-122"/>
                <a:cs typeface="Arial" panose="020B0604020202020204" pitchFamily="34" charset="0"/>
                <a:sym typeface="+mn-ea"/>
              </a:rPr>
              <a:t>                                                            </a:t>
            </a:r>
            <a:r>
              <a:rPr lang="zh-CN" altLang="en-US">
                <a:latin typeface="Microsoft YaHei" panose="020B0503020204020204" charset="-122"/>
                <a:ea typeface="Microsoft YaHei" panose="020B0503020204020204" charset="-122"/>
                <a:cs typeface="Arial" panose="020B0604020202020204" pitchFamily="34" charset="0"/>
                <a:sym typeface="+mn-ea"/>
              </a:rPr>
              <a:t>人間</a:t>
            </a:r>
            <a:r>
              <a:rPr lang="ja-JP" altLang="en-US">
                <a:latin typeface="Microsoft YaHei" panose="020B0503020204020204" charset="-122"/>
                <a:ea typeface="Microsoft YaHei" panose="020B0503020204020204" charset="-122"/>
                <a:cs typeface="Arial" panose="020B0604020202020204" pitchFamily="34" charset="0"/>
                <a:sym typeface="+mn-ea"/>
              </a:rPr>
              <a:t>の</a:t>
            </a:r>
            <a:r>
              <a:rPr lang="zh-CN" altLang="ja-JP">
                <a:latin typeface="Microsoft YaHei" panose="020B0503020204020204" charset="-122"/>
                <a:ea typeface="Microsoft YaHei" panose="020B0503020204020204" charset="-122"/>
                <a:cs typeface="Arial" panose="020B0604020202020204" pitchFamily="34" charset="0"/>
                <a:sym typeface="+mn-ea"/>
              </a:rPr>
              <a:t>大</a:t>
            </a:r>
            <a:r>
              <a:rPr lang="zh-CN" altLang="en-US">
                <a:latin typeface="Microsoft YaHei" panose="020B0503020204020204" charset="-122"/>
                <a:ea typeface="Microsoft YaHei" panose="020B0503020204020204" charset="-122"/>
                <a:cs typeface="Arial" panose="020B0604020202020204" pitchFamily="34" charset="0"/>
                <a:sym typeface="+mn-ea"/>
              </a:rPr>
              <a:t>脳</a:t>
            </a:r>
            <a:endParaRPr lang="en-US" altLang="zh-CN">
              <a:latin typeface="Microsoft YaHei" panose="020B0503020204020204" charset="-122"/>
              <a:ea typeface="Microsoft YaHei" panose="020B0503020204020204" charset="-122"/>
              <a:cs typeface="Arial" panose="020B0604020202020204" pitchFamily="34" charset="0"/>
              <a:sym typeface="+mn-ea"/>
            </a:endParaRPr>
          </a:p>
        </p:txBody>
      </p:sp>
      <p:sp>
        <p:nvSpPr>
          <p:cNvPr id="6" name="Text Box 5"/>
          <p:cNvSpPr txBox="1"/>
          <p:nvPr/>
        </p:nvSpPr>
        <p:spPr>
          <a:xfrm>
            <a:off x="-8890" y="6352540"/>
            <a:ext cx="12201525" cy="275590"/>
          </a:xfrm>
          <a:prstGeom prst="rect">
            <a:avLst/>
          </a:prstGeom>
          <a:noFill/>
        </p:spPr>
        <p:txBody>
          <a:bodyPr wrap="square" rtlCol="0">
            <a:spAutoFit/>
          </a:bodyPr>
          <a:p>
            <a:r>
              <a:rPr lang="en-US" sz="1200" b="1">
                <a:sym typeface="+mn-ea"/>
              </a:rPr>
              <a:t>https://flowus.cn/share/c656d2c8-41d1-4c80-ba0d-d33fe8b3f946</a:t>
            </a:r>
            <a:endParaRPr lang="en-US" sz="1200" b="1">
              <a:sym typeface="+mn-ea"/>
            </a:endParaRPr>
          </a:p>
        </p:txBody>
      </p:sp>
      <p:pic>
        <p:nvPicPr>
          <p:cNvPr id="2" name="Picture 1"/>
          <p:cNvPicPr/>
          <p:nvPr/>
        </p:nvPicPr>
        <p:blipFill>
          <a:blip r:embed="rId1"/>
          <a:srcRect t="2641" b="4588"/>
          <a:stretch>
            <a:fillRect/>
          </a:stretch>
        </p:blipFill>
        <p:spPr>
          <a:xfrm>
            <a:off x="1717040" y="2365375"/>
            <a:ext cx="3793490" cy="3056255"/>
          </a:xfrm>
          <a:prstGeom prst="rect">
            <a:avLst/>
          </a:prstGeom>
        </p:spPr>
      </p:pic>
      <p:pic>
        <p:nvPicPr>
          <p:cNvPr id="4" name="Picture 3"/>
          <p:cNvPicPr/>
          <p:nvPr/>
        </p:nvPicPr>
        <p:blipFill>
          <a:blip r:embed="rId2"/>
          <a:stretch>
            <a:fillRect/>
          </a:stretch>
        </p:blipFill>
        <p:spPr>
          <a:xfrm>
            <a:off x="6777990" y="2366010"/>
            <a:ext cx="3792855" cy="30549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buClrTx/>
              <a:buSzTx/>
              <a:buFontTx/>
            </a:pPr>
            <a:r>
              <a:rPr lang="en-US" altLang="zh-CN" sz="2000" dirty="0">
                <a:solidFill>
                  <a:srgbClr val="C22727"/>
                </a:solidFill>
                <a:latin typeface="Microsoft YaHei" panose="020B0503020204020204" charset="-122"/>
                <a:ea typeface="Microsoft YaHei" panose="020B0503020204020204" charset="-122"/>
                <a:cs typeface="Arial" panose="020B0604020202020204" pitchFamily="34" charset="0"/>
                <a:sym typeface="+mn-ea"/>
              </a:rPr>
              <a:t>Agenda</a:t>
            </a:r>
            <a:endParaRPr lang="en-US" altLang="zh-CN" sz="2000"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charset="-122"/>
                <a:ea typeface="Microsoft YaHei" panose="020B0503020204020204" charset="-122"/>
                <a:cs typeface="Arial" panose="020B0604020202020204" pitchFamily="34" charset="0"/>
                <a:sym typeface="Microsoft YaHei" panose="020B0503020204020204" charset="-122"/>
              </a:rPr>
              <a:t>Applying ChatGPT and Traditional Deep Learning in Robot Control</a:t>
            </a:r>
            <a:endParaRPr lang="en-US" sz="1600" dirty="0">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1905" y="1036955"/>
            <a:ext cx="12192000" cy="4991735"/>
          </a:xfrm>
          <a:prstGeom prst="rect">
            <a:avLst/>
          </a:prstGeom>
          <a:noFill/>
        </p:spPr>
        <p:txBody>
          <a:bodyPr wrap="square" rtlCol="0">
            <a:noAutofit/>
          </a:bodyPr>
          <a:p>
            <a:pPr marL="285750" indent="-285750">
              <a:buFont typeface="Wingdings" panose="05000000000000000000" charset="0"/>
              <a:buChar char="§"/>
            </a:pPr>
            <a:r>
              <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rPr>
              <a:t>背景</a:t>
            </a: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indent="0">
              <a:buFont typeface="Wingdings" panose="05000000000000000000" charset="0"/>
              <a:buNone/>
            </a:pPr>
            <a:endParaRPr lang="zh-CN" altLang="en-US" sz="2400">
              <a:latin typeface="Microsoft YaHei" panose="020B0503020204020204" charset="-122"/>
              <a:ea typeface="Microsoft YaHei" panose="020B0503020204020204" charset="-122"/>
              <a:cs typeface="Arial" panose="020B0604020202020204" pitchFamily="34" charset="0"/>
            </a:endParaRPr>
          </a:p>
          <a:p>
            <a:pPr marL="285750" indent="-285750" algn="l">
              <a:buClrTx/>
              <a:buSzTx/>
              <a:buFont typeface="Wingdings" panose="05000000000000000000" charset="0"/>
              <a:buChar char="§"/>
            </a:pPr>
            <a:r>
              <a:rPr sz="2400">
                <a:solidFill>
                  <a:schemeClr val="tx1"/>
                </a:solidFill>
                <a:latin typeface="Microsoft YaHei" panose="020B0503020204020204" charset="-122"/>
                <a:ea typeface="Microsoft YaHei" panose="020B0503020204020204" charset="-122"/>
                <a:cs typeface="Arial" panose="020B0604020202020204" pitchFamily="34" charset="0"/>
              </a:rPr>
              <a:t>革新性</a:t>
            </a:r>
            <a:endParaRPr sz="2400">
              <a:solidFill>
                <a:schemeClr val="tx1"/>
              </a:solidFill>
              <a:latin typeface="Microsoft YaHei" panose="020B0503020204020204" charset="-122"/>
              <a:ea typeface="Microsoft YaHei" panose="020B0503020204020204" charset="-122"/>
              <a:cs typeface="Arial" panose="020B0604020202020204" pitchFamily="34" charset="0"/>
            </a:endParaRPr>
          </a:p>
          <a:p>
            <a:pPr marL="285750" indent="-285750" algn="l">
              <a:buClrTx/>
              <a:buSzTx/>
              <a:buFont typeface="Wingdings" panose="05000000000000000000" charset="0"/>
              <a:buChar char="§"/>
            </a:pPr>
            <a:endParaRPr lang="zh-CN" altLang="en-US"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buFont typeface="Wingdings" panose="05000000000000000000" charset="0"/>
              <a:buChar char="§"/>
            </a:pPr>
            <a:r>
              <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sym typeface="+mn-ea"/>
              </a:rPr>
              <a:t>システム構成</a:t>
            </a: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buFont typeface="Wingdings" panose="05000000000000000000" charset="0"/>
              <a:buChar char="§"/>
            </a:pP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lgn="l">
              <a:buClrTx/>
              <a:buSzTx/>
              <a:buFont typeface="Wingdings" panose="05000000000000000000" charset="0"/>
              <a:buChar char="§"/>
            </a:pPr>
            <a:r>
              <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rPr>
              <a:t>チーム分担</a:t>
            </a: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indent="0">
              <a:buFont typeface="Wingdings" panose="05000000000000000000" charset="0"/>
              <a:buNone/>
            </a:pPr>
            <a:endParaRPr lang="zh-CN" altLang="en-US"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lgn="l">
              <a:buClrTx/>
              <a:buSzTx/>
              <a:buFont typeface="Wingdings" panose="05000000000000000000" charset="0"/>
              <a:buChar char="§"/>
            </a:pPr>
            <a:r>
              <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志望動機</a:t>
            </a: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a:p>
            <a:pPr indent="0">
              <a:buFont typeface="Wingdings" panose="05000000000000000000" charset="0"/>
              <a:buNone/>
            </a:pP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buFont typeface="Wingdings" panose="05000000000000000000" charset="0"/>
              <a:buChar char="§"/>
            </a:pPr>
            <a:endParaRPr sz="24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pPr marL="285750" indent="-285750">
              <a:buFont typeface="Wingdings" panose="05000000000000000000" charset="0"/>
              <a:buChar char="§"/>
            </a:pPr>
            <a:endParaRPr sz="16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a:p>
            <a:endParaRPr sz="1600">
              <a:solidFill>
                <a:schemeClr val="bg1">
                  <a:lumMod val="75000"/>
                </a:schemeClr>
              </a:solidFill>
              <a:latin typeface="Microsoft YaHei" panose="020B0503020204020204" charset="-122"/>
              <a:ea typeface="Microsoft YaHei" panose="020B0503020204020204" charset="-122"/>
              <a:cs typeface="Arial" panose="020B0604020202020204" pitchFamily="34" charset="0"/>
            </a:endParaRPr>
          </a:p>
        </p:txBody>
      </p:sp>
      <p:sp>
        <p:nvSpPr>
          <p:cNvPr id="11" name="Text Box 10"/>
          <p:cNvSpPr txBox="1"/>
          <p:nvPr/>
        </p:nvSpPr>
        <p:spPr>
          <a:xfrm>
            <a:off x="-1905" y="5954395"/>
            <a:ext cx="11777980" cy="368300"/>
          </a:xfrm>
          <a:prstGeom prst="rect">
            <a:avLst/>
          </a:prstGeom>
          <a:noFill/>
        </p:spPr>
        <p:txBody>
          <a:bodyPr wrap="square" rtlCol="0">
            <a:spAutoFit/>
          </a:bodyPr>
          <a:p>
            <a:r>
              <a:rPr lang="en-US" b="1"/>
              <a:t>                                                                                                                            </a:t>
            </a:r>
            <a:endParaRPr lang="en-US"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r>
              <a:rPr lang="en-US" altLang="zh-CN" sz="2000" b="1"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SKY NET</a:t>
            </a:r>
            <a:endParaRPr lang="en-US" altLang="zh-CN" sz="2000"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lang="zh-CN" altLang="en-US" sz="1600" b="1">
                <a:latin typeface="Microsoft YaHei" panose="020B0503020204020204" charset="-122"/>
                <a:ea typeface="Microsoft YaHei" panose="020B0503020204020204" charset="-122"/>
                <a:cs typeface="Arial" panose="020B0604020202020204" pitchFamily="34" charset="0"/>
                <a:sym typeface="Microsoft YaHei" panose="020B0503020204020204" charset="-122"/>
              </a:rPr>
              <a:t>技術革新</a:t>
            </a:r>
            <a:endParaRPr lang="zh-CN" altLang="en-US" sz="1600" b="1">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sp>
        <p:nvSpPr>
          <p:cNvPr id="3" name="Text Box 2"/>
          <p:cNvSpPr txBox="1"/>
          <p:nvPr/>
        </p:nvSpPr>
        <p:spPr>
          <a:xfrm>
            <a:off x="0" y="1036320"/>
            <a:ext cx="12192000" cy="5019040"/>
          </a:xfrm>
          <a:prstGeom prst="rect">
            <a:avLst/>
          </a:prstGeom>
          <a:noFill/>
        </p:spPr>
        <p:txBody>
          <a:bodyPr wrap="square" rtlCol="0">
            <a:noAutofit/>
          </a:bodyPr>
          <a:p>
            <a:r>
              <a:rPr lang="zh-CN" altLang="en-US" sz="1600" b="1">
                <a:latin typeface="Microsoft YaHei" panose="020B0503020204020204" charset="-122"/>
                <a:ea typeface="Microsoft YaHei" panose="020B0503020204020204" charset="-122"/>
                <a:cs typeface="Arial" panose="020B0604020202020204" pitchFamily="34" charset="0"/>
              </a:rPr>
              <a:t>問題</a:t>
            </a:r>
            <a:r>
              <a:rPr lang="en-US" altLang="zh-CN" sz="1600" b="1">
                <a:latin typeface="Microsoft YaHei" panose="020B0503020204020204" charset="-122"/>
                <a:ea typeface="Microsoft YaHei" panose="020B0503020204020204" charset="-122"/>
                <a:cs typeface="Arial" panose="020B0604020202020204" pitchFamily="34" charset="0"/>
              </a:rPr>
              <a:t>1</a:t>
            </a:r>
            <a:r>
              <a:rPr sz="1600" b="1">
                <a:latin typeface="Microsoft YaHei" panose="020B0503020204020204" charset="-122"/>
                <a:ea typeface="Microsoft YaHei" panose="020B0503020204020204" charset="-122"/>
                <a:cs typeface="Arial" panose="020B0604020202020204" pitchFamily="34" charset="0"/>
              </a:rPr>
              <a:t>:</a:t>
            </a:r>
            <a:r>
              <a:rPr lang="zh-CN" altLang="en-US" sz="1600">
                <a:latin typeface="Microsoft YaHei" panose="020B0503020204020204" charset="-122"/>
                <a:ea typeface="Microsoft YaHei" panose="020B0503020204020204" charset="-122"/>
                <a:cs typeface="Arial" panose="020B0604020202020204" pitchFamily="34" charset="0"/>
                <a:sym typeface="+mn-ea"/>
              </a:rPr>
              <a:t>音声操作</a:t>
            </a:r>
            <a:r>
              <a:rPr lang="ja-JP" altLang="en-US" sz="1600">
                <a:latin typeface="Microsoft YaHei" panose="020B0503020204020204" charset="-122"/>
                <a:ea typeface="Microsoft YaHei" panose="020B0503020204020204" charset="-122"/>
                <a:cs typeface="Arial" panose="020B0604020202020204" pitchFamily="34" charset="0"/>
                <a:sym typeface="+mn-ea"/>
              </a:rPr>
              <a:t>が</a:t>
            </a:r>
            <a:r>
              <a:rPr lang="zh-CN" altLang="en-US" sz="1600">
                <a:latin typeface="Microsoft YaHei" panose="020B0503020204020204" charset="-122"/>
                <a:ea typeface="Microsoft YaHei" panose="020B0503020204020204" charset="-122"/>
                <a:cs typeface="Arial" panose="020B0604020202020204" pitchFamily="34" charset="0"/>
                <a:sym typeface="+mn-ea"/>
              </a:rPr>
              <a:t>日本</a:t>
            </a:r>
            <a:r>
              <a:rPr lang="ja-JP" altLang="en-US" sz="1600">
                <a:latin typeface="Microsoft YaHei" panose="020B0503020204020204" charset="-122"/>
                <a:ea typeface="Microsoft YaHei" panose="020B0503020204020204" charset="-122"/>
                <a:cs typeface="Arial" panose="020B0604020202020204" pitchFamily="34" charset="0"/>
                <a:sym typeface="+mn-ea"/>
              </a:rPr>
              <a:t>の</a:t>
            </a:r>
            <a:r>
              <a:rPr lang="zh-CN" altLang="en-US" sz="1600">
                <a:latin typeface="Microsoft YaHei" panose="020B0503020204020204" charset="-122"/>
                <a:ea typeface="Microsoft YaHei" panose="020B0503020204020204" charset="-122"/>
                <a:cs typeface="Arial" panose="020B0604020202020204" pitchFamily="34" charset="0"/>
                <a:sym typeface="+mn-ea"/>
              </a:rPr>
              <a:t>現場</a:t>
            </a:r>
            <a:r>
              <a:rPr lang="ja-JP" altLang="en-US" sz="1600">
                <a:latin typeface="Microsoft YaHei" panose="020B0503020204020204" charset="-122"/>
                <a:ea typeface="Microsoft YaHei" panose="020B0503020204020204" charset="-122"/>
                <a:cs typeface="Arial" panose="020B0604020202020204" pitchFamily="34" charset="0"/>
                <a:sym typeface="+mn-ea"/>
              </a:rPr>
              <a:t>で</a:t>
            </a:r>
            <a:r>
              <a:rPr lang="zh-CN" altLang="en-US" sz="1600">
                <a:latin typeface="Microsoft YaHei" panose="020B0503020204020204" charset="-122"/>
                <a:ea typeface="Microsoft YaHei" panose="020B0503020204020204" charset="-122"/>
                <a:cs typeface="Arial" panose="020B0604020202020204" pitchFamily="34" charset="0"/>
                <a:sym typeface="+mn-ea"/>
              </a:rPr>
              <a:t>普及</a:t>
            </a:r>
            <a:r>
              <a:rPr lang="ja-JP" altLang="en-US" sz="1600">
                <a:latin typeface="Microsoft YaHei" panose="020B0503020204020204" charset="-122"/>
                <a:ea typeface="Microsoft YaHei" panose="020B0503020204020204" charset="-122"/>
                <a:cs typeface="Arial" panose="020B0604020202020204" pitchFamily="34" charset="0"/>
                <a:sym typeface="+mn-ea"/>
              </a:rPr>
              <a:t>しない</a:t>
            </a:r>
            <a:r>
              <a:rPr lang="zh-CN" altLang="en-US" sz="1600">
                <a:latin typeface="Microsoft YaHei" panose="020B0503020204020204" charset="-122"/>
                <a:ea typeface="Microsoft YaHei" panose="020B0503020204020204" charset="-122"/>
                <a:cs typeface="Arial" panose="020B0604020202020204" pitchFamily="34" charset="0"/>
                <a:sym typeface="+mn-ea"/>
              </a:rPr>
              <a:t>理由</a:t>
            </a:r>
            <a:r>
              <a:rPr lang="ja-JP" altLang="en-US" sz="1600">
                <a:latin typeface="Microsoft YaHei" panose="020B0503020204020204" charset="-122"/>
                <a:ea typeface="Microsoft YaHei" panose="020B0503020204020204" charset="-122"/>
                <a:cs typeface="Arial" panose="020B0604020202020204" pitchFamily="34" charset="0"/>
                <a:sym typeface="+mn-ea"/>
              </a:rPr>
              <a:t>とは</a:t>
            </a:r>
            <a:r>
              <a:rPr lang="zh-CN" altLang="en-US" sz="1600">
                <a:latin typeface="Microsoft YaHei" panose="020B0503020204020204" charset="-122"/>
                <a:ea typeface="Microsoft YaHei" panose="020B0503020204020204" charset="-122"/>
                <a:cs typeface="Arial" panose="020B0604020202020204" pitchFamily="34" charset="0"/>
                <a:sym typeface="+mn-ea"/>
              </a:rPr>
              <a:t>？</a:t>
            </a:r>
            <a:endParaRPr lang="zh-CN" altLang="en-US" sz="1600">
              <a:latin typeface="Microsoft YaHei" panose="020B0503020204020204" charset="-122"/>
              <a:ea typeface="Microsoft YaHei" panose="020B0503020204020204" charset="-122"/>
              <a:cs typeface="Arial" panose="020B0604020202020204" pitchFamily="34" charset="0"/>
              <a:sym typeface="+mn-ea"/>
            </a:endParaRPr>
          </a:p>
          <a:p>
            <a:endParaRPr lang="zh-CN" altLang="en-US" sz="1600">
              <a:latin typeface="Microsoft YaHei" panose="020B0503020204020204" charset="-122"/>
              <a:ea typeface="Microsoft YaHei" panose="020B0503020204020204" charset="-122"/>
              <a:cs typeface="Arial" panose="020B0604020202020204" pitchFamily="34" charset="0"/>
              <a:sym typeface="+mn-ea"/>
            </a:endParaRPr>
          </a:p>
          <a:p>
            <a:r>
              <a:rPr lang="zh-CN" altLang="en-US" sz="1600">
                <a:latin typeface="Microsoft YaHei" panose="020B0503020204020204" charset="-122"/>
                <a:ea typeface="Microsoft YaHei" panose="020B0503020204020204" charset="-122"/>
                <a:cs typeface="Arial" panose="020B0604020202020204" pitchFamily="34" charset="0"/>
                <a:sym typeface="+mn-ea"/>
              </a:rPr>
              <a:t>現在、</a:t>
            </a:r>
            <a:r>
              <a:rPr lang="ja-JP" altLang="en-US" sz="1600">
                <a:latin typeface="Microsoft YaHei" panose="020B0503020204020204" charset="-122"/>
                <a:ea typeface="Microsoft YaHei" panose="020B0503020204020204" charset="-122"/>
                <a:cs typeface="Arial" panose="020B0604020202020204" pitchFamily="34" charset="0"/>
                <a:sym typeface="+mn-ea"/>
              </a:rPr>
              <a:t>ロボットの</a:t>
            </a:r>
            <a:r>
              <a:rPr lang="zh-CN" altLang="en-US" sz="1600">
                <a:latin typeface="Microsoft YaHei" panose="020B0503020204020204" charset="-122"/>
                <a:ea typeface="Microsoft YaHei" panose="020B0503020204020204" charset="-122"/>
                <a:cs typeface="Arial" panose="020B0604020202020204" pitchFamily="34" charset="0"/>
                <a:sym typeface="+mn-ea"/>
              </a:rPr>
              <a:t>音声制御</a:t>
            </a:r>
            <a:r>
              <a:rPr lang="ja-JP" altLang="en-US" sz="1600">
                <a:latin typeface="Microsoft YaHei" panose="020B0503020204020204" charset="-122"/>
                <a:ea typeface="Microsoft YaHei" panose="020B0503020204020204" charset="-122"/>
                <a:cs typeface="Arial" panose="020B0604020202020204" pitchFamily="34" charset="0"/>
                <a:sym typeface="+mn-ea"/>
              </a:rPr>
              <a:t>は</a:t>
            </a:r>
            <a:r>
              <a:rPr lang="zh-CN" altLang="en-US" sz="1600">
                <a:latin typeface="Microsoft YaHei" panose="020B0503020204020204" charset="-122"/>
                <a:ea typeface="Microsoft YaHei" panose="020B0503020204020204" charset="-122"/>
                <a:cs typeface="Arial" panose="020B0604020202020204" pitchFamily="34" charset="0"/>
                <a:sym typeface="+mn-ea"/>
              </a:rPr>
              <a:t>、指定</a:t>
            </a:r>
            <a:r>
              <a:rPr lang="ja-JP" altLang="en-US" sz="1600">
                <a:latin typeface="Microsoft YaHei" panose="020B0503020204020204" charset="-122"/>
                <a:ea typeface="Microsoft YaHei" panose="020B0503020204020204" charset="-122"/>
                <a:cs typeface="Arial" panose="020B0604020202020204" pitchFamily="34" charset="0"/>
                <a:sym typeface="+mn-ea"/>
              </a:rPr>
              <a:t>されたコマンドの</a:t>
            </a:r>
            <a:r>
              <a:rPr lang="zh-CN" altLang="en-US" sz="1600">
                <a:latin typeface="Microsoft YaHei" panose="020B0503020204020204" charset="-122"/>
                <a:ea typeface="Microsoft YaHei" panose="020B0503020204020204" charset="-122"/>
                <a:cs typeface="Arial" panose="020B0604020202020204" pitchFamily="34" charset="0"/>
                <a:sym typeface="+mn-ea"/>
              </a:rPr>
              <a:t>使用</a:t>
            </a:r>
            <a:r>
              <a:rPr lang="ja-JP" altLang="en-US" sz="1600">
                <a:latin typeface="Microsoft YaHei" panose="020B0503020204020204" charset="-122"/>
                <a:ea typeface="Microsoft YaHei" panose="020B0503020204020204" charset="-122"/>
                <a:cs typeface="Arial" panose="020B0604020202020204" pitchFamily="34" charset="0"/>
                <a:sym typeface="+mn-ea"/>
              </a:rPr>
              <a:t>に</a:t>
            </a:r>
            <a:r>
              <a:rPr lang="zh-CN" altLang="en-US" sz="1600">
                <a:latin typeface="Microsoft YaHei" panose="020B0503020204020204" charset="-122"/>
                <a:ea typeface="Microsoft YaHei" panose="020B0503020204020204" charset="-122"/>
                <a:cs typeface="Arial" panose="020B0604020202020204" pitchFamily="34" charset="0"/>
                <a:sym typeface="+mn-ea"/>
              </a:rPr>
              <a:t>基</a:t>
            </a:r>
            <a:r>
              <a:rPr lang="ja-JP" altLang="en-US" sz="1600">
                <a:latin typeface="Microsoft YaHei" panose="020B0503020204020204" charset="-122"/>
                <a:ea typeface="Microsoft YaHei" panose="020B0503020204020204" charset="-122"/>
                <a:cs typeface="Arial" panose="020B0604020202020204" pitchFamily="34" charset="0"/>
                <a:sym typeface="+mn-ea"/>
              </a:rPr>
              <a:t>づいています</a:t>
            </a:r>
            <a:r>
              <a:rPr lang="zh-CN" altLang="en-US" sz="1600">
                <a:latin typeface="Microsoft YaHei" panose="020B0503020204020204" charset="-122"/>
                <a:ea typeface="Microsoft YaHei" panose="020B0503020204020204" charset="-122"/>
                <a:cs typeface="Arial" panose="020B0604020202020204" pitchFamily="34" charset="0"/>
                <a:sym typeface="+mn-ea"/>
              </a:rPr>
              <a:t>。</a:t>
            </a:r>
            <a:endParaRPr lang="zh-CN" altLang="en-US" sz="1600">
              <a:latin typeface="Microsoft YaHei" panose="020B0503020204020204" charset="-122"/>
              <a:ea typeface="Microsoft YaHei" panose="020B0503020204020204" charset="-122"/>
              <a:cs typeface="Arial" panose="020B0604020202020204" pitchFamily="34" charset="0"/>
              <a:sym typeface="+mn-ea"/>
            </a:endParaRPr>
          </a:p>
          <a:p>
            <a:r>
              <a:rPr lang="zh-CN" altLang="en-US" sz="1600">
                <a:latin typeface="Microsoft YaHei" panose="020B0503020204020204" charset="-122"/>
                <a:ea typeface="Microsoft YaHei" panose="020B0503020204020204" charset="-122"/>
                <a:cs typeface="Arial" panose="020B0604020202020204" pitchFamily="34" charset="0"/>
                <a:sym typeface="+mn-ea"/>
              </a:rPr>
              <a:t>音声制御</a:t>
            </a:r>
            <a:r>
              <a:rPr lang="ja-JP" altLang="en-US" sz="1600">
                <a:latin typeface="Microsoft YaHei" panose="020B0503020204020204" charset="-122"/>
                <a:ea typeface="Microsoft YaHei" panose="020B0503020204020204" charset="-122"/>
                <a:cs typeface="Arial" panose="020B0604020202020204" pitchFamily="34" charset="0"/>
                <a:sym typeface="+mn-ea"/>
              </a:rPr>
              <a:t>を</a:t>
            </a:r>
            <a:r>
              <a:rPr lang="zh-CN" altLang="en-US" sz="1600">
                <a:latin typeface="Microsoft YaHei" panose="020B0503020204020204" charset="-122"/>
                <a:ea typeface="Microsoft YaHei" panose="020B0503020204020204" charset="-122"/>
                <a:cs typeface="Arial" panose="020B0604020202020204" pitchFamily="34" charset="0"/>
                <a:sym typeface="+mn-ea"/>
              </a:rPr>
              <a:t>有効</a:t>
            </a:r>
            <a:r>
              <a:rPr lang="ja-JP" altLang="en-US" sz="1600">
                <a:latin typeface="Microsoft YaHei" panose="020B0503020204020204" charset="-122"/>
                <a:ea typeface="Microsoft YaHei" panose="020B0503020204020204" charset="-122"/>
                <a:cs typeface="Arial" panose="020B0604020202020204" pitchFamily="34" charset="0"/>
                <a:sym typeface="+mn-ea"/>
              </a:rPr>
              <a:t>にするには</a:t>
            </a:r>
            <a:r>
              <a:rPr lang="zh-CN" altLang="en-US" sz="1600">
                <a:latin typeface="Microsoft YaHei" panose="020B0503020204020204" charset="-122"/>
                <a:ea typeface="Microsoft YaHei" panose="020B0503020204020204" charset="-122"/>
                <a:cs typeface="Arial" panose="020B0604020202020204" pitchFamily="34" charset="0"/>
                <a:sym typeface="+mn-ea"/>
              </a:rPr>
              <a:t>、自動化</a:t>
            </a:r>
            <a:r>
              <a:rPr lang="ja-JP" altLang="en-US" sz="1600">
                <a:latin typeface="Microsoft YaHei" panose="020B0503020204020204" charset="-122"/>
                <a:ea typeface="Microsoft YaHei" panose="020B0503020204020204" charset="-122"/>
                <a:cs typeface="Arial" panose="020B0604020202020204" pitchFamily="34" charset="0"/>
                <a:sym typeface="+mn-ea"/>
              </a:rPr>
              <a:t>システムに</a:t>
            </a:r>
            <a:r>
              <a:rPr lang="zh-CN" altLang="en-US" sz="1600">
                <a:latin typeface="Microsoft YaHei" panose="020B0503020204020204" charset="-122"/>
                <a:ea typeface="Microsoft YaHei" panose="020B0503020204020204" charset="-122"/>
                <a:cs typeface="Arial" panose="020B0604020202020204" pitchFamily="34" charset="0"/>
                <a:sym typeface="+mn-ea"/>
              </a:rPr>
              <a:t>事前</a:t>
            </a:r>
            <a:r>
              <a:rPr lang="ja-JP" altLang="en-US" sz="1600">
                <a:latin typeface="Microsoft YaHei" panose="020B0503020204020204" charset="-122"/>
                <a:ea typeface="Microsoft YaHei" panose="020B0503020204020204" charset="-122"/>
                <a:cs typeface="Arial" panose="020B0604020202020204" pitchFamily="34" charset="0"/>
                <a:sym typeface="+mn-ea"/>
              </a:rPr>
              <a:t>に</a:t>
            </a:r>
            <a:r>
              <a:rPr lang="zh-CN" altLang="en-US" sz="1600">
                <a:latin typeface="Microsoft YaHei" panose="020B0503020204020204" charset="-122"/>
                <a:ea typeface="Microsoft YaHei" panose="020B0503020204020204" charset="-122"/>
                <a:cs typeface="Arial" panose="020B0604020202020204" pitchFamily="34" charset="0"/>
                <a:sym typeface="+mn-ea"/>
              </a:rPr>
              <a:t>指定</a:t>
            </a:r>
            <a:r>
              <a:rPr lang="ja-JP" altLang="en-US" sz="1600">
                <a:latin typeface="Microsoft YaHei" panose="020B0503020204020204" charset="-122"/>
                <a:ea typeface="Microsoft YaHei" panose="020B0503020204020204" charset="-122"/>
                <a:cs typeface="Arial" panose="020B0604020202020204" pitchFamily="34" charset="0"/>
                <a:sym typeface="+mn-ea"/>
              </a:rPr>
              <a:t>コマンドを</a:t>
            </a:r>
            <a:r>
              <a:rPr lang="zh-CN" altLang="en-US" sz="1600">
                <a:latin typeface="Microsoft YaHei" panose="020B0503020204020204" charset="-122"/>
                <a:ea typeface="Microsoft YaHei" panose="020B0503020204020204" charset="-122"/>
                <a:cs typeface="Arial" panose="020B0604020202020204" pitchFamily="34" charset="0"/>
                <a:sym typeface="+mn-ea"/>
              </a:rPr>
              <a:t>入力</a:t>
            </a:r>
            <a:r>
              <a:rPr lang="ja-JP" altLang="en-US" sz="1600">
                <a:latin typeface="Microsoft YaHei" panose="020B0503020204020204" charset="-122"/>
                <a:ea typeface="Microsoft YaHei" panose="020B0503020204020204" charset="-122"/>
                <a:cs typeface="Arial" panose="020B0604020202020204" pitchFamily="34" charset="0"/>
                <a:sym typeface="+mn-ea"/>
              </a:rPr>
              <a:t>する</a:t>
            </a:r>
            <a:r>
              <a:rPr lang="zh-CN" altLang="en-US" sz="1600">
                <a:latin typeface="Microsoft YaHei" panose="020B0503020204020204" charset="-122"/>
                <a:ea typeface="Microsoft YaHei" panose="020B0503020204020204" charset="-122"/>
                <a:cs typeface="Arial" panose="020B0604020202020204" pitchFamily="34" charset="0"/>
                <a:sym typeface="+mn-ea"/>
              </a:rPr>
              <a:t>必要</a:t>
            </a:r>
            <a:r>
              <a:rPr lang="ja-JP" altLang="en-US" sz="1600">
                <a:latin typeface="Microsoft YaHei" panose="020B0503020204020204" charset="-122"/>
                <a:ea typeface="Microsoft YaHei" panose="020B0503020204020204" charset="-122"/>
                <a:cs typeface="Arial" panose="020B0604020202020204" pitchFamily="34" charset="0"/>
                <a:sym typeface="+mn-ea"/>
              </a:rPr>
              <a:t>があります</a:t>
            </a:r>
            <a:r>
              <a:rPr lang="zh-CN" altLang="en-US" sz="1600">
                <a:latin typeface="Microsoft YaHei" panose="020B0503020204020204" charset="-122"/>
                <a:ea typeface="Microsoft YaHei" panose="020B0503020204020204" charset="-122"/>
                <a:cs typeface="Arial" panose="020B0604020202020204" pitchFamily="34" charset="0"/>
                <a:sym typeface="+mn-ea"/>
              </a:rPr>
              <a:t>。</a:t>
            </a:r>
            <a:endParaRPr lang="zh-CN" altLang="en-US" sz="1600">
              <a:latin typeface="Microsoft YaHei" panose="020B0503020204020204" charset="-122"/>
              <a:ea typeface="Microsoft YaHei" panose="020B0503020204020204" charset="-122"/>
              <a:cs typeface="Arial" panose="020B0604020202020204" pitchFamily="34" charset="0"/>
              <a:sym typeface="+mn-ea"/>
            </a:endParaRPr>
          </a:p>
          <a:p>
            <a:endParaRPr lang="zh-CN" altLang="en-US" sz="1600">
              <a:latin typeface="Microsoft YaHei" panose="020B0503020204020204" charset="-122"/>
              <a:ea typeface="Microsoft YaHei" panose="020B0503020204020204" charset="-122"/>
              <a:cs typeface="Arial" panose="020B0604020202020204" pitchFamily="34" charset="0"/>
              <a:sym typeface="+mn-ea"/>
            </a:endParaRPr>
          </a:p>
          <a:p>
            <a:r>
              <a:rPr lang="ja-JP" altLang="en-US" sz="1600">
                <a:latin typeface="Microsoft YaHei" panose="020B0503020204020204" charset="-122"/>
                <a:ea typeface="Microsoft YaHei" panose="020B0503020204020204" charset="-122"/>
                <a:cs typeface="Arial" panose="020B0604020202020204" pitchFamily="34" charset="0"/>
                <a:sym typeface="+mn-ea"/>
              </a:rPr>
              <a:t>しかし</a:t>
            </a:r>
            <a:r>
              <a:rPr lang="zh-CN" altLang="en-US" sz="1600">
                <a:latin typeface="Microsoft YaHei" panose="020B0503020204020204" charset="-122"/>
                <a:ea typeface="Microsoft YaHei" panose="020B0503020204020204" charset="-122"/>
                <a:cs typeface="Arial" panose="020B0604020202020204" pitchFamily="34" charset="0"/>
                <a:sym typeface="+mn-ea"/>
              </a:rPr>
              <a:t>、</a:t>
            </a:r>
            <a:r>
              <a:rPr lang="en-US" altLang="en-US" sz="1600">
                <a:latin typeface="Microsoft YaHei" panose="020B0503020204020204" charset="-122"/>
                <a:ea typeface="Microsoft YaHei" panose="020B0503020204020204" charset="-122"/>
                <a:cs typeface="Arial" panose="020B0604020202020204" pitchFamily="34" charset="0"/>
                <a:sym typeface="+mn-ea"/>
              </a:rPr>
              <a:t>SkyNet</a:t>
            </a:r>
            <a:r>
              <a:rPr lang="ja-JP" altLang="en-US" sz="1600">
                <a:latin typeface="Microsoft YaHei" panose="020B0503020204020204" charset="-122"/>
                <a:ea typeface="Microsoft YaHei" panose="020B0503020204020204" charset="-122"/>
                <a:cs typeface="Arial" panose="020B0604020202020204" pitchFamily="34" charset="0"/>
                <a:sym typeface="+mn-ea"/>
              </a:rPr>
              <a:t>システムは</a:t>
            </a:r>
            <a:r>
              <a:rPr lang="en-US" altLang="en-US" sz="1600">
                <a:latin typeface="Microsoft YaHei" panose="020B0503020204020204" charset="-122"/>
                <a:ea typeface="Microsoft YaHei" panose="020B0503020204020204" charset="-122"/>
                <a:cs typeface="Arial" panose="020B0604020202020204" pitchFamily="34" charset="0"/>
                <a:sym typeface="+mn-ea"/>
              </a:rPr>
              <a:t>LLM</a:t>
            </a:r>
            <a:r>
              <a:rPr lang="zh-CN" altLang="en-US" sz="1600">
                <a:latin typeface="Microsoft YaHei" panose="020B0503020204020204" charset="-122"/>
                <a:ea typeface="Microsoft YaHei" panose="020B0503020204020204" charset="-122"/>
                <a:cs typeface="Arial" panose="020B0604020202020204" pitchFamily="34" charset="0"/>
                <a:sym typeface="+mn-ea"/>
              </a:rPr>
              <a:t>（大規模言語</a:t>
            </a:r>
            <a:r>
              <a:rPr lang="ja-JP" altLang="en-US" sz="1600">
                <a:latin typeface="Microsoft YaHei" panose="020B0503020204020204" charset="-122"/>
                <a:ea typeface="Microsoft YaHei" panose="020B0503020204020204" charset="-122"/>
                <a:cs typeface="Arial" panose="020B0604020202020204" pitchFamily="34" charset="0"/>
                <a:sym typeface="+mn-ea"/>
              </a:rPr>
              <a:t>モデル</a:t>
            </a:r>
            <a:r>
              <a:rPr lang="zh-CN" altLang="en-US" sz="1600">
                <a:latin typeface="Microsoft YaHei" panose="020B0503020204020204" charset="-122"/>
                <a:ea typeface="Microsoft YaHei" panose="020B0503020204020204" charset="-122"/>
                <a:cs typeface="Arial" panose="020B0604020202020204" pitchFamily="34" charset="0"/>
                <a:sym typeface="+mn-ea"/>
              </a:rPr>
              <a:t>）</a:t>
            </a:r>
            <a:r>
              <a:rPr lang="ja-JP" altLang="en-US" sz="1600">
                <a:latin typeface="Microsoft YaHei" panose="020B0503020204020204" charset="-122"/>
                <a:ea typeface="Microsoft YaHei" panose="020B0503020204020204" charset="-122"/>
                <a:cs typeface="Arial" panose="020B0604020202020204" pitchFamily="34" charset="0"/>
                <a:sym typeface="+mn-ea"/>
              </a:rPr>
              <a:t>に</a:t>
            </a:r>
            <a:r>
              <a:rPr lang="zh-CN" altLang="en-US" sz="1600">
                <a:latin typeface="Microsoft YaHei" panose="020B0503020204020204" charset="-122"/>
                <a:ea typeface="Microsoft YaHei" panose="020B0503020204020204" charset="-122"/>
                <a:cs typeface="Arial" panose="020B0604020202020204" pitchFamily="34" charset="0"/>
                <a:sym typeface="+mn-ea"/>
              </a:rPr>
              <a:t>基</a:t>
            </a:r>
            <a:r>
              <a:rPr lang="ja-JP" altLang="en-US" sz="1600">
                <a:latin typeface="Microsoft YaHei" panose="020B0503020204020204" charset="-122"/>
                <a:ea typeface="Microsoft YaHei" panose="020B0503020204020204" charset="-122"/>
                <a:cs typeface="Arial" panose="020B0604020202020204" pitchFamily="34" charset="0"/>
                <a:sym typeface="+mn-ea"/>
              </a:rPr>
              <a:t>づくシステムであり</a:t>
            </a:r>
            <a:r>
              <a:rPr lang="zh-CN" altLang="en-US" sz="1600">
                <a:latin typeface="Microsoft YaHei" panose="020B0503020204020204" charset="-122"/>
                <a:ea typeface="Microsoft YaHei" panose="020B0503020204020204" charset="-122"/>
                <a:cs typeface="Arial" panose="020B0604020202020204" pitchFamily="34" charset="0"/>
                <a:sym typeface="+mn-ea"/>
              </a:rPr>
              <a:t>、</a:t>
            </a:r>
            <a:r>
              <a:rPr lang="ja-JP" altLang="en-US" sz="1600">
                <a:latin typeface="Microsoft YaHei" panose="020B0503020204020204" charset="-122"/>
                <a:ea typeface="Microsoft YaHei" panose="020B0503020204020204" charset="-122"/>
                <a:cs typeface="Arial" panose="020B0604020202020204" pitchFamily="34" charset="0"/>
                <a:sym typeface="+mn-ea"/>
              </a:rPr>
              <a:t>あらゆることを</a:t>
            </a:r>
            <a:r>
              <a:rPr lang="zh-CN" altLang="en-US" sz="1600">
                <a:latin typeface="Microsoft YaHei" panose="020B0503020204020204" charset="-122"/>
                <a:ea typeface="Microsoft YaHei" panose="020B0503020204020204" charset="-122"/>
                <a:cs typeface="Arial" panose="020B0604020202020204" pitchFamily="34" charset="0"/>
                <a:sym typeface="+mn-ea"/>
              </a:rPr>
              <a:t>理解</a:t>
            </a:r>
            <a:r>
              <a:rPr lang="ja-JP" altLang="en-US" sz="1600">
                <a:latin typeface="Microsoft YaHei" panose="020B0503020204020204" charset="-122"/>
                <a:ea typeface="Microsoft YaHei" panose="020B0503020204020204" charset="-122"/>
                <a:cs typeface="Arial" panose="020B0604020202020204" pitchFamily="34" charset="0"/>
                <a:sym typeface="+mn-ea"/>
              </a:rPr>
              <a:t>する</a:t>
            </a:r>
            <a:r>
              <a:rPr lang="zh-CN" altLang="en-US" sz="1600">
                <a:latin typeface="Microsoft YaHei" panose="020B0503020204020204" charset="-122"/>
                <a:ea typeface="Microsoft YaHei" panose="020B0503020204020204" charset="-122"/>
                <a:cs typeface="Arial" panose="020B0604020202020204" pitchFamily="34" charset="0"/>
                <a:sym typeface="+mn-ea"/>
              </a:rPr>
              <a:t>能力</a:t>
            </a:r>
            <a:r>
              <a:rPr lang="ja-JP" altLang="en-US" sz="1600">
                <a:latin typeface="Microsoft YaHei" panose="020B0503020204020204" charset="-122"/>
                <a:ea typeface="Microsoft YaHei" panose="020B0503020204020204" charset="-122"/>
                <a:cs typeface="Arial" panose="020B0604020202020204" pitchFamily="34" charset="0"/>
                <a:sym typeface="+mn-ea"/>
              </a:rPr>
              <a:t>を</a:t>
            </a:r>
            <a:r>
              <a:rPr lang="zh-CN" altLang="en-US" sz="1600">
                <a:latin typeface="Microsoft YaHei" panose="020B0503020204020204" charset="-122"/>
                <a:ea typeface="Microsoft YaHei" panose="020B0503020204020204" charset="-122"/>
                <a:cs typeface="Arial" panose="020B0604020202020204" pitchFamily="34" charset="0"/>
                <a:sym typeface="+mn-ea"/>
              </a:rPr>
              <a:t>持</a:t>
            </a:r>
            <a:r>
              <a:rPr lang="ja-JP" altLang="en-US" sz="1600">
                <a:latin typeface="Microsoft YaHei" panose="020B0503020204020204" charset="-122"/>
                <a:ea typeface="Microsoft YaHei" panose="020B0503020204020204" charset="-122"/>
                <a:cs typeface="Arial" panose="020B0604020202020204" pitchFamily="34" charset="0"/>
                <a:sym typeface="+mn-ea"/>
              </a:rPr>
              <a:t>ち</a:t>
            </a:r>
            <a:r>
              <a:rPr lang="zh-CN" altLang="en-US" sz="1600">
                <a:latin typeface="Microsoft YaHei" panose="020B0503020204020204" charset="-122"/>
                <a:ea typeface="Microsoft YaHei" panose="020B0503020204020204" charset="-122"/>
                <a:cs typeface="Arial" panose="020B0604020202020204" pitchFamily="34" charset="0"/>
                <a:sym typeface="+mn-ea"/>
              </a:rPr>
              <a:t>、</a:t>
            </a:r>
            <a:endParaRPr lang="zh-CN" altLang="en-US" sz="1600">
              <a:latin typeface="Microsoft YaHei" panose="020B0503020204020204" charset="-122"/>
              <a:ea typeface="Microsoft YaHei" panose="020B0503020204020204" charset="-122"/>
              <a:cs typeface="Arial" panose="020B0604020202020204" pitchFamily="34" charset="0"/>
              <a:sym typeface="+mn-ea"/>
            </a:endParaRPr>
          </a:p>
          <a:p>
            <a:r>
              <a:rPr lang="zh-CN" altLang="en-US" sz="1600">
                <a:latin typeface="Microsoft YaHei" panose="020B0503020204020204" charset="-122"/>
                <a:ea typeface="Microsoft YaHei" panose="020B0503020204020204" charset="-122"/>
                <a:cs typeface="Arial" panose="020B0604020202020204" pitchFamily="34" charset="0"/>
                <a:sym typeface="+mn-ea"/>
              </a:rPr>
              <a:t>世界中</a:t>
            </a:r>
            <a:r>
              <a:rPr lang="ja-JP" altLang="en-US" sz="1600">
                <a:latin typeface="Microsoft YaHei" panose="020B0503020204020204" charset="-122"/>
                <a:ea typeface="Microsoft YaHei" panose="020B0503020204020204" charset="-122"/>
                <a:cs typeface="Arial" panose="020B0604020202020204" pitchFamily="34" charset="0"/>
                <a:sym typeface="+mn-ea"/>
              </a:rPr>
              <a:t>のさまざまな</a:t>
            </a:r>
            <a:r>
              <a:rPr lang="zh-CN" altLang="en-US" sz="1600">
                <a:latin typeface="Microsoft YaHei" panose="020B0503020204020204" charset="-122"/>
                <a:ea typeface="Microsoft YaHei" panose="020B0503020204020204" charset="-122"/>
                <a:cs typeface="Arial" panose="020B0604020202020204" pitchFamily="34" charset="0"/>
                <a:sym typeface="+mn-ea"/>
              </a:rPr>
              <a:t>言語</a:t>
            </a:r>
            <a:r>
              <a:rPr lang="ja-JP" altLang="en-US" sz="1600">
                <a:latin typeface="Microsoft YaHei" panose="020B0503020204020204" charset="-122"/>
                <a:ea typeface="Microsoft YaHei" panose="020B0503020204020204" charset="-122"/>
                <a:cs typeface="Arial" panose="020B0604020202020204" pitchFamily="34" charset="0"/>
                <a:sym typeface="+mn-ea"/>
              </a:rPr>
              <a:t>にも</a:t>
            </a:r>
            <a:r>
              <a:rPr lang="zh-CN" altLang="en-US" sz="1600">
                <a:latin typeface="Microsoft YaHei" panose="020B0503020204020204" charset="-122"/>
                <a:ea typeface="Microsoft YaHei" panose="020B0503020204020204" charset="-122"/>
                <a:cs typeface="Arial" panose="020B0604020202020204" pitchFamily="34" charset="0"/>
                <a:sym typeface="+mn-ea"/>
              </a:rPr>
              <a:t>対応</a:t>
            </a:r>
            <a:r>
              <a:rPr lang="ja-JP" altLang="en-US" sz="1600">
                <a:latin typeface="Microsoft YaHei" panose="020B0503020204020204" charset="-122"/>
                <a:ea typeface="Microsoft YaHei" panose="020B0503020204020204" charset="-122"/>
                <a:cs typeface="Arial" panose="020B0604020202020204" pitchFamily="34" charset="0"/>
                <a:sym typeface="+mn-ea"/>
              </a:rPr>
              <a:t>できます</a:t>
            </a:r>
            <a:r>
              <a:rPr lang="zh-CN" altLang="en-US" sz="1600">
                <a:latin typeface="Microsoft YaHei" panose="020B0503020204020204" charset="-122"/>
                <a:ea typeface="Microsoft YaHei" panose="020B0503020204020204" charset="-122"/>
                <a:cs typeface="Arial" panose="020B0604020202020204" pitchFamily="34" charset="0"/>
                <a:sym typeface="+mn-ea"/>
              </a:rPr>
              <a:t>。</a:t>
            </a:r>
            <a:endParaRPr lang="zh-CN" altLang="en-US" sz="1600">
              <a:latin typeface="Microsoft YaHei" panose="020B0503020204020204" charset="-122"/>
              <a:ea typeface="Microsoft YaHei" panose="020B0503020204020204" charset="-122"/>
              <a:cs typeface="Arial" panose="020B0604020202020204" pitchFamily="34" charset="0"/>
              <a:sym typeface="+mn-ea"/>
            </a:endParaRPr>
          </a:p>
        </p:txBody>
      </p:sp>
      <p:sp>
        <p:nvSpPr>
          <p:cNvPr id="11" name="Text Box 10"/>
          <p:cNvSpPr txBox="1"/>
          <p:nvPr/>
        </p:nvSpPr>
        <p:spPr>
          <a:xfrm>
            <a:off x="-1905" y="5954395"/>
            <a:ext cx="11777980" cy="368300"/>
          </a:xfrm>
          <a:prstGeom prst="rect">
            <a:avLst/>
          </a:prstGeom>
          <a:noFill/>
        </p:spPr>
        <p:txBody>
          <a:bodyPr wrap="square" rtlCol="0">
            <a:spAutoFit/>
          </a:bodyPr>
          <a:p>
            <a:r>
              <a:rPr lang="en-US" b="1"/>
              <a:t>                                                                                                                                </a:t>
            </a:r>
            <a:endParaRPr lang="en-US" b="1"/>
          </a:p>
        </p:txBody>
      </p:sp>
      <p:pic>
        <p:nvPicPr>
          <p:cNvPr id="15" name="Picture 14"/>
          <p:cNvPicPr>
            <a:picLocks noChangeAspect="1"/>
          </p:cNvPicPr>
          <p:nvPr/>
        </p:nvPicPr>
        <p:blipFill>
          <a:blip r:embed="rId1"/>
          <a:stretch>
            <a:fillRect/>
          </a:stretch>
        </p:blipFill>
        <p:spPr>
          <a:xfrm>
            <a:off x="2349500" y="3017520"/>
            <a:ext cx="7239635" cy="2936875"/>
          </a:xfrm>
          <a:prstGeom prst="rect">
            <a:avLst/>
          </a:prstGeom>
        </p:spPr>
      </p:pic>
      <p:sp>
        <p:nvSpPr>
          <p:cNvPr id="26" name="Text Box 25"/>
          <p:cNvSpPr txBox="1"/>
          <p:nvPr/>
        </p:nvSpPr>
        <p:spPr>
          <a:xfrm>
            <a:off x="2153285" y="6352540"/>
            <a:ext cx="10039350" cy="275590"/>
          </a:xfrm>
          <a:prstGeom prst="rect">
            <a:avLst/>
          </a:prstGeom>
          <a:noFill/>
        </p:spPr>
        <p:txBody>
          <a:bodyPr wrap="square" rtlCol="0">
            <a:spAutoFit/>
          </a:bodyPr>
          <a:p>
            <a:r>
              <a:rPr lang="en-US" altLang="en-US" sz="1200" b="1">
                <a:sym typeface="+mn-ea"/>
              </a:rPr>
              <a:t>https://www.youtube.com/watch?v=69e78PqmeNM&amp;t=3s</a:t>
            </a:r>
            <a:endParaRPr lang="en-US" altLang="en-US" sz="1200" b="1">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r>
              <a:rPr lang="en-US" altLang="zh-CN" sz="2000" b="1"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SKY NET</a:t>
            </a:r>
            <a:endParaRPr lang="en-US" altLang="zh-CN" sz="2000" dirty="0">
              <a:solidFill>
                <a:srgbClr val="C22727"/>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lang="zh-CN" altLang="en-US" sz="1600" b="1">
                <a:latin typeface="Microsoft YaHei" panose="020B0503020204020204" charset="-122"/>
                <a:ea typeface="Microsoft YaHei" panose="020B0503020204020204" charset="-122"/>
                <a:cs typeface="Arial" panose="020B0604020202020204" pitchFamily="34" charset="0"/>
                <a:sym typeface="Microsoft YaHei" panose="020B0503020204020204" charset="-122"/>
              </a:rPr>
              <a:t>技術革新</a:t>
            </a:r>
            <a:endParaRPr lang="zh-CN" altLang="en-US" sz="1600" b="1">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charset="-122"/>
              <a:ea typeface="Microsoft YaHei" panose="020B0503020204020204" charset="-122"/>
              <a:cs typeface="Arial" panose="020B0604020202020204" pitchFamily="34" charset="0"/>
              <a:sym typeface="Microsoft YaHei" panose="020B0503020204020204" charset="-122"/>
            </a:endParaRPr>
          </a:p>
        </p:txBody>
      </p:sp>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sp>
        <p:nvSpPr>
          <p:cNvPr id="3" name="Text Box 2"/>
          <p:cNvSpPr txBox="1"/>
          <p:nvPr/>
        </p:nvSpPr>
        <p:spPr>
          <a:xfrm>
            <a:off x="0" y="1036320"/>
            <a:ext cx="12192000" cy="5019040"/>
          </a:xfrm>
          <a:prstGeom prst="rect">
            <a:avLst/>
          </a:prstGeom>
          <a:noFill/>
        </p:spPr>
        <p:txBody>
          <a:bodyPr wrap="square" rtlCol="0">
            <a:noAutofit/>
          </a:bodyPr>
          <a:p>
            <a:r>
              <a:rPr lang="zh-CN" altLang="en-US" sz="1600" b="1">
                <a:latin typeface="Microsoft YaHei" panose="020B0503020204020204" charset="-122"/>
                <a:ea typeface="Microsoft YaHei" panose="020B0503020204020204" charset="-122"/>
                <a:cs typeface="Arial" panose="020B0604020202020204" pitchFamily="34" charset="0"/>
              </a:rPr>
              <a:t>問題</a:t>
            </a:r>
            <a:r>
              <a:rPr lang="en-US" altLang="zh-CN" sz="1600" b="1">
                <a:latin typeface="Microsoft YaHei" panose="020B0503020204020204" charset="-122"/>
                <a:ea typeface="Microsoft YaHei" panose="020B0503020204020204" charset="-122"/>
                <a:cs typeface="Arial" panose="020B0604020202020204" pitchFamily="34" charset="0"/>
              </a:rPr>
              <a:t>2</a:t>
            </a:r>
            <a:r>
              <a:rPr sz="1600" b="1">
                <a:latin typeface="Microsoft YaHei" panose="020B0503020204020204" charset="-122"/>
                <a:ea typeface="Microsoft YaHei" panose="020B0503020204020204" charset="-122"/>
                <a:cs typeface="Arial" panose="020B0604020202020204" pitchFamily="34" charset="0"/>
              </a:rPr>
              <a:t>:</a:t>
            </a:r>
            <a:r>
              <a:rPr lang="zh-CN" altLang="en-US" sz="1600">
                <a:latin typeface="Microsoft YaHei" panose="020B0503020204020204" charset="-122"/>
                <a:ea typeface="Microsoft YaHei" panose="020B0503020204020204" charset="-122"/>
                <a:cs typeface="Arial" panose="020B0604020202020204" pitchFamily="34" charset="0"/>
                <a:sym typeface="+mn-ea"/>
              </a:rPr>
              <a:t>音声対話</a:t>
            </a:r>
            <a:r>
              <a:rPr lang="ja-JP" altLang="en-US" sz="1600">
                <a:latin typeface="Microsoft YaHei" panose="020B0503020204020204" charset="-122"/>
                <a:ea typeface="Microsoft YaHei" panose="020B0503020204020204" charset="-122"/>
                <a:cs typeface="Arial" panose="020B0604020202020204" pitchFamily="34" charset="0"/>
                <a:sym typeface="+mn-ea"/>
              </a:rPr>
              <a:t>が</a:t>
            </a:r>
            <a:r>
              <a:rPr lang="zh-CN" altLang="en-US" sz="1600">
                <a:latin typeface="Microsoft YaHei" panose="020B0503020204020204" charset="-122"/>
                <a:ea typeface="Microsoft YaHei" panose="020B0503020204020204" charset="-122"/>
                <a:cs typeface="Arial" panose="020B0604020202020204" pitchFamily="34" charset="0"/>
                <a:sym typeface="+mn-ea"/>
              </a:rPr>
              <a:t>日本</a:t>
            </a:r>
            <a:r>
              <a:rPr lang="ja-JP" altLang="en-US" sz="1600">
                <a:latin typeface="Microsoft YaHei" panose="020B0503020204020204" charset="-122"/>
                <a:ea typeface="Microsoft YaHei" panose="020B0503020204020204" charset="-122"/>
                <a:cs typeface="Arial" panose="020B0604020202020204" pitchFamily="34" charset="0"/>
                <a:sym typeface="+mn-ea"/>
              </a:rPr>
              <a:t>の</a:t>
            </a:r>
            <a:r>
              <a:rPr lang="zh-CN" altLang="en-US" sz="1600">
                <a:latin typeface="Microsoft YaHei" panose="020B0503020204020204" charset="-122"/>
                <a:ea typeface="Microsoft YaHei" panose="020B0503020204020204" charset="-122"/>
                <a:cs typeface="Arial" panose="020B0604020202020204" pitchFamily="34" charset="0"/>
                <a:sym typeface="+mn-ea"/>
              </a:rPr>
              <a:t>現場</a:t>
            </a:r>
            <a:r>
              <a:rPr lang="ja-JP" altLang="en-US" sz="1600">
                <a:latin typeface="Microsoft YaHei" panose="020B0503020204020204" charset="-122"/>
                <a:ea typeface="Microsoft YaHei" panose="020B0503020204020204" charset="-122"/>
                <a:cs typeface="Arial" panose="020B0604020202020204" pitchFamily="34" charset="0"/>
                <a:sym typeface="+mn-ea"/>
              </a:rPr>
              <a:t>で</a:t>
            </a:r>
            <a:r>
              <a:rPr lang="zh-CN" altLang="en-US" sz="1600">
                <a:latin typeface="Microsoft YaHei" panose="020B0503020204020204" charset="-122"/>
                <a:ea typeface="Microsoft YaHei" panose="020B0503020204020204" charset="-122"/>
                <a:cs typeface="Arial" panose="020B0604020202020204" pitchFamily="34" charset="0"/>
                <a:sym typeface="+mn-ea"/>
              </a:rPr>
              <a:t>普及</a:t>
            </a:r>
            <a:r>
              <a:rPr lang="ja-JP" altLang="en-US" sz="1600">
                <a:latin typeface="Microsoft YaHei" panose="020B0503020204020204" charset="-122"/>
                <a:ea typeface="Microsoft YaHei" panose="020B0503020204020204" charset="-122"/>
                <a:cs typeface="Arial" panose="020B0604020202020204" pitchFamily="34" charset="0"/>
                <a:sym typeface="+mn-ea"/>
              </a:rPr>
              <a:t>しない</a:t>
            </a:r>
            <a:r>
              <a:rPr lang="zh-CN" altLang="en-US" sz="1600">
                <a:latin typeface="Microsoft YaHei" panose="020B0503020204020204" charset="-122"/>
                <a:ea typeface="Microsoft YaHei" panose="020B0503020204020204" charset="-122"/>
                <a:cs typeface="Arial" panose="020B0604020202020204" pitchFamily="34" charset="0"/>
                <a:sym typeface="+mn-ea"/>
              </a:rPr>
              <a:t>理由</a:t>
            </a:r>
            <a:r>
              <a:rPr lang="ja-JP" altLang="en-US" sz="1600">
                <a:latin typeface="Microsoft YaHei" panose="020B0503020204020204" charset="-122"/>
                <a:ea typeface="Microsoft YaHei" panose="020B0503020204020204" charset="-122"/>
                <a:cs typeface="Arial" panose="020B0604020202020204" pitchFamily="34" charset="0"/>
                <a:sym typeface="+mn-ea"/>
              </a:rPr>
              <a:t>とは</a:t>
            </a:r>
            <a:r>
              <a:rPr lang="zh-CN" altLang="en-US" sz="1600">
                <a:latin typeface="Microsoft YaHei" panose="020B0503020204020204" charset="-122"/>
                <a:ea typeface="Microsoft YaHei" panose="020B0503020204020204" charset="-122"/>
                <a:cs typeface="Arial" panose="020B0604020202020204" pitchFamily="34" charset="0"/>
                <a:sym typeface="+mn-ea"/>
              </a:rPr>
              <a:t>？</a:t>
            </a:r>
            <a:endParaRPr lang="zh-CN" altLang="en-US" sz="1600">
              <a:latin typeface="Microsoft YaHei" panose="020B0503020204020204" charset="-122"/>
              <a:ea typeface="Microsoft YaHei" panose="020B0503020204020204" charset="-122"/>
              <a:cs typeface="Arial" panose="020B0604020202020204" pitchFamily="34" charset="0"/>
              <a:sym typeface="+mn-ea"/>
            </a:endParaRPr>
          </a:p>
          <a:p>
            <a:endParaRPr lang="zh-CN" altLang="en-US" sz="1600">
              <a:latin typeface="Microsoft YaHei" panose="020B0503020204020204" charset="-122"/>
              <a:ea typeface="Microsoft YaHei" panose="020B0503020204020204" charset="-122"/>
              <a:cs typeface="Arial" panose="020B0604020202020204" pitchFamily="34" charset="0"/>
              <a:sym typeface="+mn-ea"/>
            </a:endParaRPr>
          </a:p>
          <a:p>
            <a:r>
              <a:rPr lang="zh-CN" altLang="en-US" sz="1600">
                <a:latin typeface="Microsoft YaHei" panose="020B0503020204020204" charset="-122"/>
                <a:ea typeface="Microsoft YaHei" panose="020B0503020204020204" charset="-122"/>
                <a:cs typeface="Arial" panose="020B0604020202020204" pitchFamily="34" charset="0"/>
                <a:sym typeface="+mn-ea"/>
              </a:rPr>
              <a:t>従来</a:t>
            </a:r>
            <a:r>
              <a:rPr lang="ja-JP" altLang="en-US" sz="1600">
                <a:latin typeface="Microsoft YaHei" panose="020B0503020204020204" charset="-122"/>
                <a:ea typeface="Microsoft YaHei" panose="020B0503020204020204" charset="-122"/>
                <a:cs typeface="Arial" panose="020B0604020202020204" pitchFamily="34" charset="0"/>
                <a:sym typeface="+mn-ea"/>
              </a:rPr>
              <a:t>の</a:t>
            </a:r>
            <a:r>
              <a:rPr lang="zh-CN" altLang="en-US" sz="1600">
                <a:latin typeface="Microsoft YaHei" panose="020B0503020204020204" charset="-122"/>
                <a:ea typeface="Microsoft YaHei" panose="020B0503020204020204" charset="-122"/>
                <a:cs typeface="Arial" panose="020B0604020202020204" pitchFamily="34" charset="0"/>
                <a:sym typeface="+mn-ea"/>
              </a:rPr>
              <a:t>音声操作</a:t>
            </a:r>
            <a:r>
              <a:rPr lang="ja-JP" altLang="en-US" sz="1600">
                <a:latin typeface="Microsoft YaHei" panose="020B0503020204020204" charset="-122"/>
                <a:ea typeface="Microsoft YaHei" panose="020B0503020204020204" charset="-122"/>
                <a:cs typeface="Arial" panose="020B0604020202020204" pitchFamily="34" charset="0"/>
                <a:sym typeface="+mn-ea"/>
              </a:rPr>
              <a:t>では</a:t>
            </a:r>
            <a:r>
              <a:rPr lang="zh-CN" altLang="en-US" sz="1600">
                <a:latin typeface="Microsoft YaHei" panose="020B0503020204020204" charset="-122"/>
                <a:ea typeface="Microsoft YaHei" panose="020B0503020204020204" charset="-122"/>
                <a:cs typeface="Arial" panose="020B0604020202020204" pitchFamily="34" charset="0"/>
                <a:sym typeface="+mn-ea"/>
              </a:rPr>
              <a:t>、決</a:t>
            </a:r>
            <a:r>
              <a:rPr lang="ja-JP" altLang="en-US" sz="1600">
                <a:latin typeface="Microsoft YaHei" panose="020B0503020204020204" charset="-122"/>
                <a:ea typeface="Microsoft YaHei" panose="020B0503020204020204" charset="-122"/>
                <a:cs typeface="Arial" panose="020B0604020202020204" pitchFamily="34" charset="0"/>
                <a:sym typeface="+mn-ea"/>
              </a:rPr>
              <a:t>められた</a:t>
            </a:r>
            <a:r>
              <a:rPr lang="zh-CN" altLang="en-US" sz="1600">
                <a:latin typeface="Microsoft YaHei" panose="020B0503020204020204" charset="-122"/>
                <a:ea typeface="Microsoft YaHei" panose="020B0503020204020204" charset="-122"/>
                <a:cs typeface="Arial" panose="020B0604020202020204" pitchFamily="34" charset="0"/>
                <a:sym typeface="+mn-ea"/>
              </a:rPr>
              <a:t>台詞</a:t>
            </a:r>
            <a:r>
              <a:rPr lang="ja-JP" altLang="en-US" sz="1600">
                <a:latin typeface="Microsoft YaHei" panose="020B0503020204020204" charset="-122"/>
                <a:ea typeface="Microsoft YaHei" panose="020B0503020204020204" charset="-122"/>
                <a:cs typeface="Arial" panose="020B0604020202020204" pitchFamily="34" charset="0"/>
                <a:sym typeface="+mn-ea"/>
              </a:rPr>
              <a:t>を</a:t>
            </a:r>
            <a:r>
              <a:rPr lang="zh-CN" altLang="en-US" sz="1600">
                <a:latin typeface="Microsoft YaHei" panose="020B0503020204020204" charset="-122"/>
                <a:ea typeface="Microsoft YaHei" panose="020B0503020204020204" charset="-122"/>
                <a:cs typeface="Arial" panose="020B0604020202020204" pitchFamily="34" charset="0"/>
                <a:sym typeface="+mn-ea"/>
              </a:rPr>
              <a:t>正確</a:t>
            </a:r>
            <a:r>
              <a:rPr lang="ja-JP" altLang="en-US" sz="1600">
                <a:latin typeface="Microsoft YaHei" panose="020B0503020204020204" charset="-122"/>
                <a:ea typeface="Microsoft YaHei" panose="020B0503020204020204" charset="-122"/>
                <a:cs typeface="Arial" panose="020B0604020202020204" pitchFamily="34" charset="0"/>
                <a:sym typeface="+mn-ea"/>
              </a:rPr>
              <a:t>に</a:t>
            </a:r>
            <a:r>
              <a:rPr lang="zh-CN" altLang="en-US" sz="1600">
                <a:latin typeface="Microsoft YaHei" panose="020B0503020204020204" charset="-122"/>
                <a:ea typeface="Microsoft YaHei" panose="020B0503020204020204" charset="-122"/>
                <a:cs typeface="Arial" panose="020B0604020202020204" pitchFamily="34" charset="0"/>
                <a:sym typeface="+mn-ea"/>
              </a:rPr>
              <a:t>言</a:t>
            </a:r>
            <a:r>
              <a:rPr lang="ja-JP" altLang="en-US" sz="1600">
                <a:latin typeface="Microsoft YaHei" panose="020B0503020204020204" charset="-122"/>
                <a:ea typeface="Microsoft YaHei" panose="020B0503020204020204" charset="-122"/>
                <a:cs typeface="Arial" panose="020B0604020202020204" pitchFamily="34" charset="0"/>
                <a:sym typeface="+mn-ea"/>
              </a:rPr>
              <a:t>わなければ</a:t>
            </a:r>
            <a:r>
              <a:rPr lang="zh-CN" altLang="en-US" sz="1600">
                <a:latin typeface="Microsoft YaHei" panose="020B0503020204020204" charset="-122"/>
                <a:ea typeface="Microsoft YaHei" panose="020B0503020204020204" charset="-122"/>
                <a:cs typeface="Arial" panose="020B0604020202020204" pitchFamily="34" charset="0"/>
                <a:sym typeface="+mn-ea"/>
              </a:rPr>
              <a:t>反応</a:t>
            </a:r>
            <a:r>
              <a:rPr lang="ja-JP" altLang="en-US" sz="1600">
                <a:latin typeface="Microsoft YaHei" panose="020B0503020204020204" charset="-122"/>
                <a:ea typeface="Microsoft YaHei" panose="020B0503020204020204" charset="-122"/>
                <a:cs typeface="Arial" panose="020B0604020202020204" pitchFamily="34" charset="0"/>
                <a:sym typeface="+mn-ea"/>
              </a:rPr>
              <a:t>しないため</a:t>
            </a:r>
            <a:r>
              <a:rPr lang="zh-CN" altLang="en-US" sz="1600">
                <a:latin typeface="Microsoft YaHei" panose="020B0503020204020204" charset="-122"/>
                <a:ea typeface="Microsoft YaHei" panose="020B0503020204020204" charset="-122"/>
                <a:cs typeface="Arial" panose="020B0604020202020204" pitchFamily="34" charset="0"/>
                <a:sym typeface="+mn-ea"/>
              </a:rPr>
              <a:t>、</a:t>
            </a:r>
            <a:r>
              <a:rPr lang="en-US" altLang="en-US" sz="1600">
                <a:latin typeface="Microsoft YaHei" panose="020B0503020204020204" charset="-122"/>
                <a:ea typeface="Microsoft YaHei" panose="020B0503020204020204" charset="-122"/>
                <a:cs typeface="Arial" panose="020B0604020202020204" pitchFamily="34" charset="0"/>
                <a:sym typeface="+mn-ea"/>
              </a:rPr>
              <a:t>  </a:t>
            </a:r>
            <a:endParaRPr lang="en-US" altLang="en-US" sz="1600">
              <a:latin typeface="Microsoft YaHei" panose="020B0503020204020204" charset="-122"/>
              <a:ea typeface="Microsoft YaHei" panose="020B0503020204020204" charset="-122"/>
              <a:cs typeface="Arial" panose="020B0604020202020204" pitchFamily="34" charset="0"/>
              <a:sym typeface="+mn-ea"/>
            </a:endParaRPr>
          </a:p>
          <a:p>
            <a:r>
              <a:rPr lang="zh-CN" altLang="en-US" sz="1600">
                <a:latin typeface="Microsoft YaHei" panose="020B0503020204020204" charset="-122"/>
                <a:ea typeface="Microsoft YaHei" panose="020B0503020204020204" charset="-122"/>
                <a:cs typeface="Arial" panose="020B0604020202020204" pitchFamily="34" charset="0"/>
                <a:sym typeface="+mn-ea"/>
              </a:rPr>
              <a:t>利用者</a:t>
            </a:r>
            <a:r>
              <a:rPr lang="ja-JP" altLang="en-US" sz="1600">
                <a:latin typeface="Microsoft YaHei" panose="020B0503020204020204" charset="-122"/>
                <a:ea typeface="Microsoft YaHei" panose="020B0503020204020204" charset="-122"/>
                <a:cs typeface="Arial" panose="020B0604020202020204" pitchFamily="34" charset="0"/>
                <a:sym typeface="+mn-ea"/>
              </a:rPr>
              <a:t>はまるで</a:t>
            </a:r>
            <a:r>
              <a:rPr lang="zh-CN" altLang="en-US" sz="1600">
                <a:latin typeface="Microsoft YaHei" panose="020B0503020204020204" charset="-122"/>
                <a:ea typeface="Microsoft YaHei" panose="020B0503020204020204" charset="-122"/>
                <a:cs typeface="Arial" panose="020B0604020202020204" pitchFamily="34" charset="0"/>
                <a:sym typeface="+mn-ea"/>
              </a:rPr>
              <a:t>冷</a:t>
            </a:r>
            <a:r>
              <a:rPr lang="ja-JP" altLang="en-US" sz="1600">
                <a:latin typeface="Microsoft YaHei" panose="020B0503020204020204" charset="-122"/>
                <a:ea typeface="Microsoft YaHei" panose="020B0503020204020204" charset="-122"/>
                <a:cs typeface="Arial" panose="020B0604020202020204" pitchFamily="34" charset="0"/>
                <a:sym typeface="+mn-ea"/>
              </a:rPr>
              <a:t>たい</a:t>
            </a:r>
            <a:r>
              <a:rPr lang="zh-CN" altLang="en-US" sz="1600">
                <a:latin typeface="Microsoft YaHei" panose="020B0503020204020204" charset="-122"/>
                <a:ea typeface="Microsoft YaHei" panose="020B0503020204020204" charset="-122"/>
                <a:cs typeface="Arial" panose="020B0604020202020204" pitchFamily="34" charset="0"/>
                <a:sym typeface="+mn-ea"/>
              </a:rPr>
              <a:t>機械</a:t>
            </a:r>
            <a:r>
              <a:rPr lang="ja-JP" altLang="en-US" sz="1600">
                <a:latin typeface="Microsoft YaHei" panose="020B0503020204020204" charset="-122"/>
                <a:ea typeface="Microsoft YaHei" panose="020B0503020204020204" charset="-122"/>
                <a:cs typeface="Arial" panose="020B0604020202020204" pitchFamily="34" charset="0"/>
                <a:sym typeface="+mn-ea"/>
              </a:rPr>
              <a:t>に</a:t>
            </a:r>
            <a:r>
              <a:rPr lang="zh-CN" altLang="en-US" sz="1600">
                <a:latin typeface="Microsoft YaHei" panose="020B0503020204020204" charset="-122"/>
                <a:ea typeface="Microsoft YaHei" panose="020B0503020204020204" charset="-122"/>
                <a:cs typeface="Arial" panose="020B0604020202020204" pitchFamily="34" charset="0"/>
                <a:sym typeface="+mn-ea"/>
              </a:rPr>
              <a:t>向</a:t>
            </a:r>
            <a:r>
              <a:rPr lang="ja-JP" altLang="en-US" sz="1600">
                <a:latin typeface="Microsoft YaHei" panose="020B0503020204020204" charset="-122"/>
                <a:ea typeface="Microsoft YaHei" panose="020B0503020204020204" charset="-122"/>
                <a:cs typeface="Arial" panose="020B0604020202020204" pitchFamily="34" charset="0"/>
                <a:sym typeface="+mn-ea"/>
              </a:rPr>
              <a:t>かって</a:t>
            </a:r>
            <a:r>
              <a:rPr lang="zh-CN" altLang="en-US" sz="1600">
                <a:latin typeface="Microsoft YaHei" panose="020B0503020204020204" charset="-122"/>
                <a:ea typeface="Microsoft YaHei" panose="020B0503020204020204" charset="-122"/>
                <a:cs typeface="Arial" panose="020B0604020202020204" pitchFamily="34" charset="0"/>
                <a:sym typeface="+mn-ea"/>
              </a:rPr>
              <a:t>話</a:t>
            </a:r>
            <a:r>
              <a:rPr lang="ja-JP" altLang="en-US" sz="1600">
                <a:latin typeface="Microsoft YaHei" panose="020B0503020204020204" charset="-122"/>
                <a:ea typeface="Microsoft YaHei" panose="020B0503020204020204" charset="-122"/>
                <a:cs typeface="Arial" panose="020B0604020202020204" pitchFamily="34" charset="0"/>
                <a:sym typeface="+mn-ea"/>
              </a:rPr>
              <a:t>しているような</a:t>
            </a:r>
            <a:r>
              <a:rPr lang="zh-CN" altLang="en-US" sz="1600">
                <a:latin typeface="Microsoft YaHei" panose="020B0503020204020204" charset="-122"/>
                <a:ea typeface="Microsoft YaHei" panose="020B0503020204020204" charset="-122"/>
                <a:cs typeface="Arial" panose="020B0604020202020204" pitchFamily="34" charset="0"/>
                <a:sym typeface="+mn-ea"/>
              </a:rPr>
              <a:t>違和感</a:t>
            </a:r>
            <a:r>
              <a:rPr lang="ja-JP" altLang="en-US" sz="1600">
                <a:latin typeface="Microsoft YaHei" panose="020B0503020204020204" charset="-122"/>
                <a:ea typeface="Microsoft YaHei" panose="020B0503020204020204" charset="-122"/>
                <a:cs typeface="Arial" panose="020B0604020202020204" pitchFamily="34" charset="0"/>
                <a:sym typeface="+mn-ea"/>
              </a:rPr>
              <a:t>を</a:t>
            </a:r>
            <a:r>
              <a:rPr lang="zh-CN" altLang="en-US" sz="1600">
                <a:latin typeface="Microsoft YaHei" panose="020B0503020204020204" charset="-122"/>
                <a:ea typeface="Microsoft YaHei" panose="020B0503020204020204" charset="-122"/>
                <a:cs typeface="Arial" panose="020B0604020202020204" pitchFamily="34" charset="0"/>
                <a:sym typeface="+mn-ea"/>
              </a:rPr>
              <a:t>覚</a:t>
            </a:r>
            <a:r>
              <a:rPr lang="ja-JP" altLang="en-US" sz="1600">
                <a:latin typeface="Microsoft YaHei" panose="020B0503020204020204" charset="-122"/>
                <a:ea typeface="Microsoft YaHei" panose="020B0503020204020204" charset="-122"/>
                <a:cs typeface="Arial" panose="020B0604020202020204" pitchFamily="34" charset="0"/>
                <a:sym typeface="+mn-ea"/>
              </a:rPr>
              <a:t>えます</a:t>
            </a:r>
            <a:r>
              <a:rPr lang="zh-CN" altLang="en-US" sz="1600">
                <a:latin typeface="Microsoft YaHei" panose="020B0503020204020204" charset="-122"/>
                <a:ea typeface="Microsoft YaHei" panose="020B0503020204020204" charset="-122"/>
                <a:cs typeface="Arial" panose="020B0604020202020204" pitchFamily="34" charset="0"/>
                <a:sym typeface="+mn-ea"/>
              </a:rPr>
              <a:t>。</a:t>
            </a:r>
            <a:endParaRPr lang="zh-CN" altLang="en-US" sz="1600">
              <a:latin typeface="Microsoft YaHei" panose="020B0503020204020204" charset="-122"/>
              <a:ea typeface="Microsoft YaHei" panose="020B0503020204020204" charset="-122"/>
              <a:cs typeface="Arial" panose="020B0604020202020204" pitchFamily="34" charset="0"/>
              <a:sym typeface="+mn-ea"/>
            </a:endParaRPr>
          </a:p>
          <a:p>
            <a:endParaRPr lang="en-US" altLang="en-US" sz="1600">
              <a:latin typeface="Microsoft YaHei" panose="020B0503020204020204" charset="-122"/>
              <a:ea typeface="Microsoft YaHei" panose="020B0503020204020204" charset="-122"/>
              <a:cs typeface="Arial" panose="020B0604020202020204" pitchFamily="34" charset="0"/>
              <a:sym typeface="+mn-ea"/>
            </a:endParaRPr>
          </a:p>
          <a:p>
            <a:r>
              <a:rPr lang="ja-JP" altLang="en-US" sz="1600">
                <a:latin typeface="Microsoft YaHei" panose="020B0503020204020204" charset="-122"/>
                <a:ea typeface="Microsoft YaHei" panose="020B0503020204020204" charset="-122"/>
                <a:cs typeface="Arial" panose="020B0604020202020204" pitchFamily="34" charset="0"/>
                <a:sym typeface="+mn-ea"/>
              </a:rPr>
              <a:t>しかし</a:t>
            </a:r>
            <a:r>
              <a:rPr lang="zh-CN" altLang="en-US" sz="1600">
                <a:latin typeface="Microsoft YaHei" panose="020B0503020204020204" charset="-122"/>
                <a:ea typeface="Microsoft YaHei" panose="020B0503020204020204" charset="-122"/>
                <a:cs typeface="Arial" panose="020B0604020202020204" pitchFamily="34" charset="0"/>
                <a:sym typeface="+mn-ea"/>
              </a:rPr>
              <a:t>、私</a:t>
            </a:r>
            <a:r>
              <a:rPr lang="ja-JP" altLang="en-US" sz="1600">
                <a:latin typeface="Microsoft YaHei" panose="020B0503020204020204" charset="-122"/>
                <a:ea typeface="Microsoft YaHei" panose="020B0503020204020204" charset="-122"/>
                <a:cs typeface="Arial" panose="020B0604020202020204" pitchFamily="34" charset="0"/>
                <a:sym typeface="+mn-ea"/>
              </a:rPr>
              <a:t>たちのシステムでは</a:t>
            </a:r>
            <a:r>
              <a:rPr lang="zh-CN" altLang="en-US" sz="1600">
                <a:latin typeface="Microsoft YaHei" panose="020B0503020204020204" charset="-122"/>
                <a:ea typeface="Microsoft YaHei" panose="020B0503020204020204" charset="-122"/>
                <a:cs typeface="Arial" panose="020B0604020202020204" pitchFamily="34" charset="0"/>
                <a:sym typeface="+mn-ea"/>
              </a:rPr>
              <a:t>、</a:t>
            </a:r>
            <a:r>
              <a:rPr lang="en-US" altLang="en-US" sz="1600">
                <a:latin typeface="Microsoft YaHei" panose="020B0503020204020204" charset="-122"/>
                <a:ea typeface="Microsoft YaHei" panose="020B0503020204020204" charset="-122"/>
                <a:cs typeface="Arial" panose="020B0604020202020204" pitchFamily="34" charset="0"/>
                <a:sym typeface="+mn-ea"/>
              </a:rPr>
              <a:t>ChatGPT</a:t>
            </a:r>
            <a:r>
              <a:rPr lang="ja-JP" altLang="en-US" sz="1600">
                <a:latin typeface="Microsoft YaHei" panose="020B0503020204020204" charset="-122"/>
                <a:ea typeface="Microsoft YaHei" panose="020B0503020204020204" charset="-122"/>
                <a:cs typeface="Arial" panose="020B0604020202020204" pitchFamily="34" charset="0"/>
                <a:sym typeface="+mn-ea"/>
              </a:rPr>
              <a:t>を</a:t>
            </a:r>
            <a:r>
              <a:rPr lang="zh-CN" altLang="en-US" sz="1600">
                <a:latin typeface="Microsoft YaHei" panose="020B0503020204020204" charset="-122"/>
                <a:ea typeface="Microsoft YaHei" panose="020B0503020204020204" charset="-122"/>
                <a:cs typeface="Arial" panose="020B0604020202020204" pitchFamily="34" charset="0"/>
                <a:sym typeface="+mn-ea"/>
              </a:rPr>
              <a:t>用</a:t>
            </a:r>
            <a:r>
              <a:rPr lang="ja-JP" altLang="en-US" sz="1600">
                <a:latin typeface="Microsoft YaHei" panose="020B0503020204020204" charset="-122"/>
                <a:ea typeface="Microsoft YaHei" panose="020B0503020204020204" charset="-122"/>
                <a:cs typeface="Arial" panose="020B0604020202020204" pitchFamily="34" charset="0"/>
                <a:sym typeface="+mn-ea"/>
              </a:rPr>
              <a:t>いた</a:t>
            </a:r>
            <a:r>
              <a:rPr lang="zh-CN" altLang="en-US" sz="1600">
                <a:latin typeface="Microsoft YaHei" panose="020B0503020204020204" charset="-122"/>
                <a:ea typeface="Microsoft YaHei" panose="020B0503020204020204" charset="-122"/>
                <a:cs typeface="Arial" panose="020B0604020202020204" pitchFamily="34" charset="0"/>
                <a:sym typeface="+mn-ea"/>
              </a:rPr>
              <a:t>自然言語処理</a:t>
            </a:r>
            <a:r>
              <a:rPr lang="ja-JP" altLang="en-US" sz="1600">
                <a:latin typeface="Microsoft YaHei" panose="020B0503020204020204" charset="-122"/>
                <a:ea typeface="Microsoft YaHei" panose="020B0503020204020204" charset="-122"/>
                <a:cs typeface="Arial" panose="020B0604020202020204" pitchFamily="34" charset="0"/>
                <a:sym typeface="+mn-ea"/>
              </a:rPr>
              <a:t>により</a:t>
            </a:r>
            <a:r>
              <a:rPr lang="zh-CN" altLang="en-US" sz="1600">
                <a:latin typeface="Microsoft YaHei" panose="020B0503020204020204" charset="-122"/>
                <a:ea typeface="Microsoft YaHei" panose="020B0503020204020204" charset="-122"/>
                <a:cs typeface="Arial" panose="020B0604020202020204" pitchFamily="34" charset="0"/>
                <a:sym typeface="+mn-ea"/>
              </a:rPr>
              <a:t>、</a:t>
            </a:r>
            <a:r>
              <a:rPr lang="en-US" altLang="en-US" sz="1600">
                <a:latin typeface="Microsoft YaHei" panose="020B0503020204020204" charset="-122"/>
                <a:ea typeface="Microsoft YaHei" panose="020B0503020204020204" charset="-122"/>
                <a:cs typeface="Arial" panose="020B0604020202020204" pitchFamily="34" charset="0"/>
                <a:sym typeface="+mn-ea"/>
              </a:rPr>
              <a:t>  </a:t>
            </a:r>
            <a:endParaRPr lang="en-US" altLang="en-US" sz="1600">
              <a:latin typeface="Microsoft YaHei" panose="020B0503020204020204" charset="-122"/>
              <a:ea typeface="Microsoft YaHei" panose="020B0503020204020204" charset="-122"/>
              <a:cs typeface="Arial" panose="020B0604020202020204" pitchFamily="34" charset="0"/>
              <a:sym typeface="+mn-ea"/>
            </a:endParaRPr>
          </a:p>
          <a:p>
            <a:r>
              <a:rPr lang="zh-CN" altLang="en-US" sz="1600">
                <a:latin typeface="Microsoft YaHei" panose="020B0503020204020204" charset="-122"/>
                <a:ea typeface="Microsoft YaHei" panose="020B0503020204020204" charset="-122"/>
                <a:cs typeface="Arial" panose="020B0604020202020204" pitchFamily="34" charset="0"/>
                <a:sym typeface="+mn-ea"/>
              </a:rPr>
              <a:t>顧客</a:t>
            </a:r>
            <a:r>
              <a:rPr lang="ja-JP" altLang="en-US" sz="1600">
                <a:latin typeface="Microsoft YaHei" panose="020B0503020204020204" charset="-122"/>
                <a:ea typeface="Microsoft YaHei" panose="020B0503020204020204" charset="-122"/>
                <a:cs typeface="Arial" panose="020B0604020202020204" pitchFamily="34" charset="0"/>
                <a:sym typeface="+mn-ea"/>
              </a:rPr>
              <a:t>が</a:t>
            </a:r>
            <a:r>
              <a:rPr lang="zh-CN" altLang="en-US" sz="1600">
                <a:latin typeface="Microsoft YaHei" panose="020B0503020204020204" charset="-122"/>
                <a:ea typeface="Microsoft YaHei" panose="020B0503020204020204" charset="-122"/>
                <a:cs typeface="Arial" panose="020B0604020202020204" pitchFamily="34" charset="0"/>
                <a:sym typeface="+mn-ea"/>
              </a:rPr>
              <a:t>「普段通</a:t>
            </a:r>
            <a:r>
              <a:rPr lang="ja-JP" altLang="en-US" sz="1600">
                <a:latin typeface="Microsoft YaHei" panose="020B0503020204020204" charset="-122"/>
                <a:ea typeface="Microsoft YaHei" panose="020B0503020204020204" charset="-122"/>
                <a:cs typeface="Arial" panose="020B0604020202020204" pitchFamily="34" charset="0"/>
                <a:sym typeface="+mn-ea"/>
              </a:rPr>
              <a:t>りの</a:t>
            </a:r>
            <a:r>
              <a:rPr lang="zh-CN" altLang="en-US" sz="1600">
                <a:latin typeface="Microsoft YaHei" panose="020B0503020204020204" charset="-122"/>
                <a:ea typeface="Microsoft YaHei" panose="020B0503020204020204" charset="-122"/>
                <a:cs typeface="Arial" panose="020B0604020202020204" pitchFamily="34" charset="0"/>
                <a:sym typeface="+mn-ea"/>
              </a:rPr>
              <a:t>言葉」</a:t>
            </a:r>
            <a:r>
              <a:rPr lang="ja-JP" altLang="en-US" sz="1600">
                <a:latin typeface="Microsoft YaHei" panose="020B0503020204020204" charset="-122"/>
                <a:ea typeface="Microsoft YaHei" panose="020B0503020204020204" charset="-122"/>
                <a:cs typeface="Arial" panose="020B0604020202020204" pitchFamily="34" charset="0"/>
                <a:sym typeface="+mn-ea"/>
              </a:rPr>
              <a:t>で</a:t>
            </a:r>
            <a:r>
              <a:rPr lang="zh-CN" altLang="en-US" sz="1600">
                <a:latin typeface="Microsoft YaHei" panose="020B0503020204020204" charset="-122"/>
                <a:ea typeface="Microsoft YaHei" panose="020B0503020204020204" charset="-122"/>
                <a:cs typeface="Arial" panose="020B0604020202020204" pitchFamily="34" charset="0"/>
                <a:sym typeface="+mn-ea"/>
              </a:rPr>
              <a:t>話</a:t>
            </a:r>
            <a:r>
              <a:rPr lang="ja-JP" altLang="en-US" sz="1600">
                <a:latin typeface="Microsoft YaHei" panose="020B0503020204020204" charset="-122"/>
                <a:ea typeface="Microsoft YaHei" panose="020B0503020204020204" charset="-122"/>
                <a:cs typeface="Arial" panose="020B0604020202020204" pitchFamily="34" charset="0"/>
                <a:sym typeface="+mn-ea"/>
              </a:rPr>
              <a:t>しても</a:t>
            </a:r>
            <a:r>
              <a:rPr lang="zh-CN" altLang="en-US" sz="1600">
                <a:latin typeface="Microsoft YaHei" panose="020B0503020204020204" charset="-122"/>
                <a:ea typeface="Microsoft YaHei" panose="020B0503020204020204" charset="-122"/>
                <a:cs typeface="Arial" panose="020B0604020202020204" pitchFamily="34" charset="0"/>
                <a:sym typeface="+mn-ea"/>
              </a:rPr>
              <a:t>、文脈</a:t>
            </a:r>
            <a:r>
              <a:rPr lang="ja-JP" altLang="en-US" sz="1600">
                <a:latin typeface="Microsoft YaHei" panose="020B0503020204020204" charset="-122"/>
                <a:ea typeface="Microsoft YaHei" panose="020B0503020204020204" charset="-122"/>
                <a:cs typeface="Arial" panose="020B0604020202020204" pitchFamily="34" charset="0"/>
                <a:sym typeface="+mn-ea"/>
              </a:rPr>
              <a:t>を</a:t>
            </a:r>
            <a:r>
              <a:rPr lang="zh-CN" altLang="en-US" sz="1600">
                <a:latin typeface="Microsoft YaHei" panose="020B0503020204020204" charset="-122"/>
                <a:ea typeface="Microsoft YaHei" panose="020B0503020204020204" charset="-122"/>
                <a:cs typeface="Arial" panose="020B0604020202020204" pitchFamily="34" charset="0"/>
                <a:sym typeface="+mn-ea"/>
              </a:rPr>
              <a:t>理解</a:t>
            </a:r>
            <a:r>
              <a:rPr lang="ja-JP" altLang="en-US" sz="1600">
                <a:latin typeface="Microsoft YaHei" panose="020B0503020204020204" charset="-122"/>
                <a:ea typeface="Microsoft YaHei" panose="020B0503020204020204" charset="-122"/>
                <a:cs typeface="Arial" panose="020B0604020202020204" pitchFamily="34" charset="0"/>
                <a:sym typeface="+mn-ea"/>
              </a:rPr>
              <a:t>し</a:t>
            </a:r>
            <a:r>
              <a:rPr lang="zh-CN" altLang="en-US" sz="1600">
                <a:latin typeface="Microsoft YaHei" panose="020B0503020204020204" charset="-122"/>
                <a:ea typeface="Microsoft YaHei" panose="020B0503020204020204" charset="-122"/>
                <a:cs typeface="Arial" panose="020B0604020202020204" pitchFamily="34" charset="0"/>
                <a:sym typeface="+mn-ea"/>
              </a:rPr>
              <a:t>、適切</a:t>
            </a:r>
            <a:r>
              <a:rPr lang="ja-JP" altLang="en-US" sz="1600">
                <a:latin typeface="Microsoft YaHei" panose="020B0503020204020204" charset="-122"/>
                <a:ea typeface="Microsoft YaHei" panose="020B0503020204020204" charset="-122"/>
                <a:cs typeface="Arial" panose="020B0604020202020204" pitchFamily="34" charset="0"/>
                <a:sym typeface="+mn-ea"/>
              </a:rPr>
              <a:t>に</a:t>
            </a:r>
            <a:r>
              <a:rPr lang="zh-CN" altLang="en-US" sz="1600">
                <a:latin typeface="Microsoft YaHei" panose="020B0503020204020204" charset="-122"/>
                <a:ea typeface="Microsoft YaHei" panose="020B0503020204020204" charset="-122"/>
                <a:cs typeface="Arial" panose="020B0604020202020204" pitchFamily="34" charset="0"/>
                <a:sym typeface="+mn-ea"/>
              </a:rPr>
              <a:t>応答</a:t>
            </a:r>
            <a:r>
              <a:rPr lang="ja-JP" altLang="en-US" sz="1600">
                <a:latin typeface="Microsoft YaHei" panose="020B0503020204020204" charset="-122"/>
                <a:ea typeface="Microsoft YaHei" panose="020B0503020204020204" charset="-122"/>
                <a:cs typeface="Arial" panose="020B0604020202020204" pitchFamily="34" charset="0"/>
                <a:sym typeface="+mn-ea"/>
              </a:rPr>
              <a:t>・</a:t>
            </a:r>
            <a:r>
              <a:rPr lang="zh-CN" altLang="en-US" sz="1600">
                <a:latin typeface="Microsoft YaHei" panose="020B0503020204020204" charset="-122"/>
                <a:ea typeface="Microsoft YaHei" panose="020B0503020204020204" charset="-122"/>
                <a:cs typeface="Arial" panose="020B0604020202020204" pitchFamily="34" charset="0"/>
                <a:sym typeface="+mn-ea"/>
              </a:rPr>
              <a:t>動作</a:t>
            </a:r>
            <a:r>
              <a:rPr lang="ja-JP" altLang="en-US" sz="1600">
                <a:latin typeface="Microsoft YaHei" panose="020B0503020204020204" charset="-122"/>
                <a:ea typeface="Microsoft YaHei" panose="020B0503020204020204" charset="-122"/>
                <a:cs typeface="Arial" panose="020B0604020202020204" pitchFamily="34" charset="0"/>
                <a:sym typeface="+mn-ea"/>
              </a:rPr>
              <a:t>します</a:t>
            </a:r>
            <a:r>
              <a:rPr lang="zh-CN" altLang="en-US" sz="1600">
                <a:latin typeface="Microsoft YaHei" panose="020B0503020204020204" charset="-122"/>
                <a:ea typeface="Microsoft YaHei" panose="020B0503020204020204" charset="-122"/>
                <a:cs typeface="Arial" panose="020B0604020202020204" pitchFamily="34" charset="0"/>
                <a:sym typeface="+mn-ea"/>
              </a:rPr>
              <a:t>。</a:t>
            </a:r>
            <a:r>
              <a:rPr lang="en-US" altLang="en-US" sz="1600">
                <a:latin typeface="Microsoft YaHei" panose="020B0503020204020204" charset="-122"/>
                <a:ea typeface="Microsoft YaHei" panose="020B0503020204020204" charset="-122"/>
                <a:cs typeface="Arial" panose="020B0604020202020204" pitchFamily="34" charset="0"/>
                <a:sym typeface="+mn-ea"/>
              </a:rPr>
              <a:t>  </a:t>
            </a:r>
            <a:endParaRPr lang="en-US" altLang="en-US" sz="1600">
              <a:latin typeface="Microsoft YaHei" panose="020B0503020204020204" charset="-122"/>
              <a:ea typeface="Microsoft YaHei" panose="020B0503020204020204" charset="-122"/>
              <a:cs typeface="Arial" panose="020B0604020202020204" pitchFamily="34" charset="0"/>
              <a:sym typeface="+mn-ea"/>
            </a:endParaRPr>
          </a:p>
          <a:p>
            <a:r>
              <a:rPr lang="ja-JP" altLang="en-US" sz="1600">
                <a:latin typeface="Microsoft YaHei" panose="020B0503020204020204" charset="-122"/>
                <a:ea typeface="Microsoft YaHei" panose="020B0503020204020204" charset="-122"/>
                <a:cs typeface="Arial" panose="020B0604020202020204" pitchFamily="34" charset="0"/>
                <a:sym typeface="+mn-ea"/>
              </a:rPr>
              <a:t>これにより</a:t>
            </a:r>
            <a:r>
              <a:rPr lang="zh-CN" altLang="en-US" sz="1600">
                <a:latin typeface="Microsoft YaHei" panose="020B0503020204020204" charset="-122"/>
                <a:ea typeface="Microsoft YaHei" panose="020B0503020204020204" charset="-122"/>
                <a:cs typeface="Arial" panose="020B0604020202020204" pitchFamily="34" charset="0"/>
                <a:sym typeface="+mn-ea"/>
              </a:rPr>
              <a:t>、</a:t>
            </a:r>
            <a:r>
              <a:rPr lang="ja-JP" altLang="en-US" sz="1600">
                <a:latin typeface="Microsoft YaHei" panose="020B0503020204020204" charset="-122"/>
                <a:ea typeface="Microsoft YaHei" panose="020B0503020204020204" charset="-122"/>
                <a:cs typeface="Arial" panose="020B0604020202020204" pitchFamily="34" charset="0"/>
                <a:sym typeface="+mn-ea"/>
              </a:rPr>
              <a:t>より</a:t>
            </a:r>
            <a:r>
              <a:rPr lang="zh-CN" altLang="en-US" sz="1600">
                <a:latin typeface="Microsoft YaHei" panose="020B0503020204020204" charset="-122"/>
                <a:ea typeface="Microsoft YaHei" panose="020B0503020204020204" charset="-122"/>
                <a:cs typeface="Arial" panose="020B0604020202020204" pitchFamily="34" charset="0"/>
                <a:sym typeface="+mn-ea"/>
              </a:rPr>
              <a:t>人間</a:t>
            </a:r>
            <a:r>
              <a:rPr lang="ja-JP" altLang="en-US" sz="1600">
                <a:latin typeface="Microsoft YaHei" panose="020B0503020204020204" charset="-122"/>
                <a:ea typeface="Microsoft YaHei" panose="020B0503020204020204" charset="-122"/>
                <a:cs typeface="Arial" panose="020B0604020202020204" pitchFamily="34" charset="0"/>
                <a:sym typeface="+mn-ea"/>
              </a:rPr>
              <a:t>らしく</a:t>
            </a:r>
            <a:r>
              <a:rPr lang="zh-CN" altLang="en-US" sz="1600">
                <a:latin typeface="Microsoft YaHei" panose="020B0503020204020204" charset="-122"/>
                <a:ea typeface="Microsoft YaHei" panose="020B0503020204020204" charset="-122"/>
                <a:cs typeface="Arial" panose="020B0604020202020204" pitchFamily="34" charset="0"/>
                <a:sym typeface="+mn-ea"/>
              </a:rPr>
              <a:t>、</a:t>
            </a:r>
            <a:r>
              <a:rPr lang="ja-JP" altLang="en-US" sz="1600">
                <a:latin typeface="Microsoft YaHei" panose="020B0503020204020204" charset="-122"/>
                <a:ea typeface="Microsoft YaHei" panose="020B0503020204020204" charset="-122"/>
                <a:cs typeface="Arial" panose="020B0604020202020204" pitchFamily="34" charset="0"/>
                <a:sym typeface="+mn-ea"/>
              </a:rPr>
              <a:t>ストレスのないインタラクションが</a:t>
            </a:r>
            <a:r>
              <a:rPr lang="zh-CN" altLang="en-US" sz="1600">
                <a:latin typeface="Microsoft YaHei" panose="020B0503020204020204" charset="-122"/>
                <a:ea typeface="Microsoft YaHei" panose="020B0503020204020204" charset="-122"/>
                <a:cs typeface="Arial" panose="020B0604020202020204" pitchFamily="34" charset="0"/>
                <a:sym typeface="+mn-ea"/>
              </a:rPr>
              <a:t>可能</a:t>
            </a:r>
            <a:r>
              <a:rPr lang="ja-JP" altLang="en-US" sz="1600">
                <a:latin typeface="Microsoft YaHei" panose="020B0503020204020204" charset="-122"/>
                <a:ea typeface="Microsoft YaHei" panose="020B0503020204020204" charset="-122"/>
                <a:cs typeface="Arial" panose="020B0604020202020204" pitchFamily="34" charset="0"/>
                <a:sym typeface="+mn-ea"/>
              </a:rPr>
              <a:t>となります</a:t>
            </a:r>
            <a:r>
              <a:rPr lang="zh-CN" altLang="en-US" sz="1600">
                <a:latin typeface="Microsoft YaHei" panose="020B0503020204020204" charset="-122"/>
                <a:ea typeface="Microsoft YaHei" panose="020B0503020204020204" charset="-122"/>
                <a:cs typeface="Arial" panose="020B0604020202020204" pitchFamily="34" charset="0"/>
                <a:sym typeface="+mn-ea"/>
              </a:rPr>
              <a:t>。</a:t>
            </a:r>
            <a:endParaRPr lang="zh-CN" altLang="en-US" sz="1600">
              <a:latin typeface="Microsoft YaHei" panose="020B0503020204020204" charset="-122"/>
              <a:ea typeface="Microsoft YaHei" panose="020B0503020204020204" charset="-122"/>
              <a:cs typeface="Arial" panose="020B0604020202020204" pitchFamily="34" charset="0"/>
              <a:sym typeface="+mn-ea"/>
            </a:endParaRPr>
          </a:p>
          <a:p>
            <a:endParaRPr lang="en-US" altLang="en-US" sz="1600">
              <a:latin typeface="Microsoft YaHei" panose="020B0503020204020204" charset="-122"/>
              <a:ea typeface="Microsoft YaHei" panose="020B0503020204020204" charset="-122"/>
              <a:cs typeface="Arial" panose="020B0604020202020204" pitchFamily="34" charset="0"/>
              <a:sym typeface="+mn-ea"/>
            </a:endParaRPr>
          </a:p>
          <a:p>
            <a:r>
              <a:rPr lang="ja-JP" altLang="en-US" sz="1600">
                <a:latin typeface="Microsoft YaHei" panose="020B0503020204020204" charset="-122"/>
                <a:ea typeface="Microsoft YaHei" panose="020B0503020204020204" charset="-122"/>
                <a:cs typeface="Arial" panose="020B0604020202020204" pitchFamily="34" charset="0"/>
                <a:sym typeface="+mn-ea"/>
              </a:rPr>
              <a:t>さらに</a:t>
            </a:r>
            <a:r>
              <a:rPr lang="zh-CN" altLang="en-US" sz="1600">
                <a:latin typeface="Microsoft YaHei" panose="020B0503020204020204" charset="-122"/>
                <a:ea typeface="Microsoft YaHei" panose="020B0503020204020204" charset="-122"/>
                <a:cs typeface="Arial" panose="020B0604020202020204" pitchFamily="34" charset="0"/>
                <a:sym typeface="+mn-ea"/>
              </a:rPr>
              <a:t>、本</a:t>
            </a:r>
            <a:r>
              <a:rPr lang="ja-JP" altLang="en-US" sz="1600">
                <a:latin typeface="Microsoft YaHei" panose="020B0503020204020204" charset="-122"/>
                <a:ea typeface="Microsoft YaHei" panose="020B0503020204020204" charset="-122"/>
                <a:cs typeface="Arial" panose="020B0604020202020204" pitchFamily="34" charset="0"/>
                <a:sym typeface="+mn-ea"/>
              </a:rPr>
              <a:t>システムは</a:t>
            </a:r>
            <a:r>
              <a:rPr lang="zh-CN" altLang="en-US" sz="1600">
                <a:latin typeface="Microsoft YaHei" panose="020B0503020204020204" charset="-122"/>
                <a:ea typeface="Microsoft YaHei" panose="020B0503020204020204" charset="-122"/>
                <a:cs typeface="Arial" panose="020B0604020202020204" pitchFamily="34" charset="0"/>
                <a:sym typeface="+mn-ea"/>
              </a:rPr>
              <a:t>日本語特有</a:t>
            </a:r>
            <a:r>
              <a:rPr lang="ja-JP" altLang="en-US" sz="1600">
                <a:latin typeface="Microsoft YaHei" panose="020B0503020204020204" charset="-122"/>
                <a:ea typeface="Microsoft YaHei" panose="020B0503020204020204" charset="-122"/>
                <a:cs typeface="Arial" panose="020B0604020202020204" pitchFamily="34" charset="0"/>
                <a:sym typeface="+mn-ea"/>
              </a:rPr>
              <a:t>の</a:t>
            </a:r>
            <a:r>
              <a:rPr lang="zh-CN" altLang="en-US" sz="1600">
                <a:latin typeface="Microsoft YaHei" panose="020B0503020204020204" charset="-122"/>
                <a:ea typeface="Microsoft YaHei" panose="020B0503020204020204" charset="-122"/>
                <a:cs typeface="Arial" panose="020B0604020202020204" pitchFamily="34" charset="0"/>
                <a:sym typeface="+mn-ea"/>
              </a:rPr>
              <a:t>敬語体系</a:t>
            </a:r>
            <a:r>
              <a:rPr lang="ja-JP" altLang="en-US" sz="1600">
                <a:latin typeface="Microsoft YaHei" panose="020B0503020204020204" charset="-122"/>
                <a:ea typeface="Microsoft YaHei" panose="020B0503020204020204" charset="-122"/>
                <a:cs typeface="Arial" panose="020B0604020202020204" pitchFamily="34" charset="0"/>
                <a:sym typeface="+mn-ea"/>
              </a:rPr>
              <a:t>や</a:t>
            </a:r>
            <a:r>
              <a:rPr lang="zh-CN" altLang="en-US" sz="1600">
                <a:latin typeface="Microsoft YaHei" panose="020B0503020204020204" charset="-122"/>
                <a:ea typeface="Microsoft YaHei" panose="020B0503020204020204" charset="-122"/>
                <a:cs typeface="Arial" panose="020B0604020202020204" pitchFamily="34" charset="0"/>
                <a:sym typeface="+mn-ea"/>
              </a:rPr>
              <a:t>文化的文脈</a:t>
            </a:r>
            <a:r>
              <a:rPr lang="ja-JP" altLang="en-US" sz="1600">
                <a:latin typeface="Microsoft YaHei" panose="020B0503020204020204" charset="-122"/>
                <a:ea typeface="Microsoft YaHei" panose="020B0503020204020204" charset="-122"/>
                <a:cs typeface="Arial" panose="020B0604020202020204" pitchFamily="34" charset="0"/>
                <a:sym typeface="+mn-ea"/>
              </a:rPr>
              <a:t>にも</a:t>
            </a:r>
            <a:r>
              <a:rPr lang="zh-CN" altLang="en-US" sz="1600">
                <a:latin typeface="Microsoft YaHei" panose="020B0503020204020204" charset="-122"/>
                <a:ea typeface="Microsoft YaHei" panose="020B0503020204020204" charset="-122"/>
                <a:cs typeface="Arial" panose="020B0604020202020204" pitchFamily="34" charset="0"/>
                <a:sym typeface="+mn-ea"/>
              </a:rPr>
              <a:t>対応</a:t>
            </a:r>
            <a:r>
              <a:rPr lang="ja-JP" altLang="en-US" sz="1600">
                <a:latin typeface="Microsoft YaHei" panose="020B0503020204020204" charset="-122"/>
                <a:ea typeface="Microsoft YaHei" panose="020B0503020204020204" charset="-122"/>
                <a:cs typeface="Arial" panose="020B0604020202020204" pitchFamily="34" charset="0"/>
                <a:sym typeface="+mn-ea"/>
              </a:rPr>
              <a:t>できるため</a:t>
            </a:r>
            <a:r>
              <a:rPr lang="zh-CN" altLang="en-US" sz="1600">
                <a:latin typeface="Microsoft YaHei" panose="020B0503020204020204" charset="-122"/>
                <a:ea typeface="Microsoft YaHei" panose="020B0503020204020204" charset="-122"/>
                <a:cs typeface="Arial" panose="020B0604020202020204" pitchFamily="34" charset="0"/>
                <a:sym typeface="+mn-ea"/>
              </a:rPr>
              <a:t>、</a:t>
            </a:r>
            <a:r>
              <a:rPr lang="en-US" altLang="en-US" sz="1600">
                <a:latin typeface="Microsoft YaHei" panose="020B0503020204020204" charset="-122"/>
                <a:ea typeface="Microsoft YaHei" panose="020B0503020204020204" charset="-122"/>
                <a:cs typeface="Arial" panose="020B0604020202020204" pitchFamily="34" charset="0"/>
                <a:sym typeface="+mn-ea"/>
              </a:rPr>
              <a:t>  </a:t>
            </a:r>
            <a:endParaRPr lang="en-US" altLang="en-US" sz="1600">
              <a:latin typeface="Microsoft YaHei" panose="020B0503020204020204" charset="-122"/>
              <a:ea typeface="Microsoft YaHei" panose="020B0503020204020204" charset="-122"/>
              <a:cs typeface="Arial" panose="020B0604020202020204" pitchFamily="34" charset="0"/>
              <a:sym typeface="+mn-ea"/>
            </a:endParaRPr>
          </a:p>
          <a:p>
            <a:r>
              <a:rPr lang="zh-CN" altLang="en-US" sz="1600">
                <a:latin typeface="Microsoft YaHei" panose="020B0503020204020204" charset="-122"/>
                <a:ea typeface="Microsoft YaHei" panose="020B0503020204020204" charset="-122"/>
                <a:cs typeface="Arial" panose="020B0604020202020204" pitchFamily="34" charset="0"/>
                <a:sym typeface="+mn-ea"/>
              </a:rPr>
              <a:t>相手</a:t>
            </a:r>
            <a:r>
              <a:rPr lang="ja-JP" altLang="en-US" sz="1600">
                <a:latin typeface="Microsoft YaHei" panose="020B0503020204020204" charset="-122"/>
                <a:ea typeface="Microsoft YaHei" panose="020B0503020204020204" charset="-122"/>
                <a:cs typeface="Arial" panose="020B0604020202020204" pitchFamily="34" charset="0"/>
                <a:sym typeface="+mn-ea"/>
              </a:rPr>
              <a:t>の</a:t>
            </a:r>
            <a:r>
              <a:rPr lang="zh-CN" altLang="en-US" sz="1600">
                <a:latin typeface="Microsoft YaHei" panose="020B0503020204020204" charset="-122"/>
                <a:ea typeface="Microsoft YaHei" panose="020B0503020204020204" charset="-122"/>
                <a:cs typeface="Arial" panose="020B0604020202020204" pitchFamily="34" charset="0"/>
                <a:sym typeface="+mn-ea"/>
              </a:rPr>
              <a:t>発話内容</a:t>
            </a:r>
            <a:r>
              <a:rPr lang="ja-JP" altLang="en-US" sz="1600">
                <a:latin typeface="Microsoft YaHei" panose="020B0503020204020204" charset="-122"/>
                <a:ea typeface="Microsoft YaHei" panose="020B0503020204020204" charset="-122"/>
                <a:cs typeface="Arial" panose="020B0604020202020204" pitchFamily="34" charset="0"/>
                <a:sym typeface="+mn-ea"/>
              </a:rPr>
              <a:t>や</a:t>
            </a:r>
            <a:r>
              <a:rPr lang="zh-CN" altLang="en-US" sz="1600">
                <a:latin typeface="Microsoft YaHei" panose="020B0503020204020204" charset="-122"/>
                <a:ea typeface="Microsoft YaHei" panose="020B0503020204020204" charset="-122"/>
                <a:cs typeface="Arial" panose="020B0604020202020204" pitchFamily="34" charset="0"/>
                <a:sym typeface="+mn-ea"/>
              </a:rPr>
              <a:t>場面</a:t>
            </a:r>
            <a:r>
              <a:rPr lang="ja-JP" altLang="en-US" sz="1600">
                <a:latin typeface="Microsoft YaHei" panose="020B0503020204020204" charset="-122"/>
                <a:ea typeface="Microsoft YaHei" panose="020B0503020204020204" charset="-122"/>
                <a:cs typeface="Arial" panose="020B0604020202020204" pitchFamily="34" charset="0"/>
                <a:sym typeface="+mn-ea"/>
              </a:rPr>
              <a:t>から</a:t>
            </a:r>
            <a:r>
              <a:rPr lang="zh-CN" altLang="en-US" sz="1600">
                <a:latin typeface="Microsoft YaHei" panose="020B0503020204020204" charset="-122"/>
                <a:ea typeface="Microsoft YaHei" panose="020B0503020204020204" charset="-122"/>
                <a:cs typeface="Arial" panose="020B0604020202020204" pitchFamily="34" charset="0"/>
                <a:sym typeface="+mn-ea"/>
              </a:rPr>
              <a:t>「年齢</a:t>
            </a:r>
            <a:r>
              <a:rPr lang="ja-JP" altLang="en-US" sz="1600">
                <a:latin typeface="Microsoft YaHei" panose="020B0503020204020204" charset="-122"/>
                <a:ea typeface="Microsoft YaHei" panose="020B0503020204020204" charset="-122"/>
                <a:cs typeface="Arial" panose="020B0604020202020204" pitchFamily="34" charset="0"/>
                <a:sym typeface="+mn-ea"/>
              </a:rPr>
              <a:t>・</a:t>
            </a:r>
            <a:r>
              <a:rPr lang="zh-CN" altLang="en-US" sz="1600">
                <a:latin typeface="Microsoft YaHei" panose="020B0503020204020204" charset="-122"/>
                <a:ea typeface="Microsoft YaHei" panose="020B0503020204020204" charset="-122"/>
                <a:cs typeface="Arial" panose="020B0604020202020204" pitchFamily="34" charset="0"/>
                <a:sym typeface="+mn-ea"/>
              </a:rPr>
              <a:t>立場</a:t>
            </a:r>
            <a:r>
              <a:rPr lang="ja-JP" altLang="en-US" sz="1600">
                <a:latin typeface="Microsoft YaHei" panose="020B0503020204020204" charset="-122"/>
                <a:ea typeface="Microsoft YaHei" panose="020B0503020204020204" charset="-122"/>
                <a:cs typeface="Arial" panose="020B0604020202020204" pitchFamily="34" charset="0"/>
                <a:sym typeface="+mn-ea"/>
              </a:rPr>
              <a:t>・</a:t>
            </a:r>
            <a:r>
              <a:rPr lang="zh-CN" altLang="en-US" sz="1600">
                <a:latin typeface="Microsoft YaHei" panose="020B0503020204020204" charset="-122"/>
                <a:ea typeface="Microsoft YaHei" panose="020B0503020204020204" charset="-122"/>
                <a:cs typeface="Arial" panose="020B0604020202020204" pitchFamily="34" charset="0"/>
                <a:sym typeface="+mn-ea"/>
              </a:rPr>
              <a:t>状況」</a:t>
            </a:r>
            <a:r>
              <a:rPr lang="ja-JP" altLang="en-US" sz="1600">
                <a:latin typeface="Microsoft YaHei" panose="020B0503020204020204" charset="-122"/>
                <a:ea typeface="Microsoft YaHei" panose="020B0503020204020204" charset="-122"/>
                <a:cs typeface="Arial" panose="020B0604020202020204" pitchFamily="34" charset="0"/>
                <a:sym typeface="+mn-ea"/>
              </a:rPr>
              <a:t>を</a:t>
            </a:r>
            <a:r>
              <a:rPr lang="zh-CN" altLang="en-US" sz="1600">
                <a:latin typeface="Microsoft YaHei" panose="020B0503020204020204" charset="-122"/>
                <a:ea typeface="Microsoft YaHei" panose="020B0503020204020204" charset="-122"/>
                <a:cs typeface="Arial" panose="020B0604020202020204" pitchFamily="34" charset="0"/>
                <a:sym typeface="+mn-ea"/>
              </a:rPr>
              <a:t>推論</a:t>
            </a:r>
            <a:r>
              <a:rPr lang="ja-JP" altLang="en-US" sz="1600">
                <a:latin typeface="Microsoft YaHei" panose="020B0503020204020204" charset="-122"/>
                <a:ea typeface="Microsoft YaHei" panose="020B0503020204020204" charset="-122"/>
                <a:cs typeface="Arial" panose="020B0604020202020204" pitchFamily="34" charset="0"/>
                <a:sym typeface="+mn-ea"/>
              </a:rPr>
              <a:t>し</a:t>
            </a:r>
            <a:r>
              <a:rPr lang="zh-CN" altLang="en-US" sz="1600">
                <a:latin typeface="Microsoft YaHei" panose="020B0503020204020204" charset="-122"/>
                <a:ea typeface="Microsoft YaHei" panose="020B0503020204020204" charset="-122"/>
                <a:cs typeface="Arial" panose="020B0604020202020204" pitchFamily="34" charset="0"/>
                <a:sym typeface="+mn-ea"/>
              </a:rPr>
              <a:t>、</a:t>
            </a:r>
            <a:r>
              <a:rPr lang="en-US" altLang="en-US" sz="1600">
                <a:latin typeface="Microsoft YaHei" panose="020B0503020204020204" charset="-122"/>
                <a:ea typeface="Microsoft YaHei" panose="020B0503020204020204" charset="-122"/>
                <a:cs typeface="Arial" panose="020B0604020202020204" pitchFamily="34" charset="0"/>
                <a:sym typeface="+mn-ea"/>
              </a:rPr>
              <a:t>  </a:t>
            </a:r>
            <a:endParaRPr lang="en-US" altLang="en-US" sz="1600">
              <a:latin typeface="Microsoft YaHei" panose="020B0503020204020204" charset="-122"/>
              <a:ea typeface="Microsoft YaHei" panose="020B0503020204020204" charset="-122"/>
              <a:cs typeface="Arial" panose="020B0604020202020204" pitchFamily="34" charset="0"/>
              <a:sym typeface="+mn-ea"/>
            </a:endParaRPr>
          </a:p>
          <a:p>
            <a:r>
              <a:rPr lang="zh-CN" altLang="en-US" sz="1600">
                <a:latin typeface="Microsoft YaHei" panose="020B0503020204020204" charset="-122"/>
                <a:ea typeface="Microsoft YaHei" panose="020B0503020204020204" charset="-122"/>
                <a:cs typeface="Arial" panose="020B0604020202020204" pitchFamily="34" charset="0"/>
                <a:sym typeface="+mn-ea"/>
              </a:rPr>
              <a:t>適切</a:t>
            </a:r>
            <a:r>
              <a:rPr lang="ja-JP" altLang="en-US" sz="1600">
                <a:latin typeface="Microsoft YaHei" panose="020B0503020204020204" charset="-122"/>
                <a:ea typeface="Microsoft YaHei" panose="020B0503020204020204" charset="-122"/>
                <a:cs typeface="Arial" panose="020B0604020202020204" pitchFamily="34" charset="0"/>
                <a:sym typeface="+mn-ea"/>
              </a:rPr>
              <a:t>な</a:t>
            </a:r>
            <a:r>
              <a:rPr lang="zh-CN" altLang="en-US" sz="1600">
                <a:latin typeface="Microsoft YaHei" panose="020B0503020204020204" charset="-122"/>
                <a:ea typeface="Microsoft YaHei" panose="020B0503020204020204" charset="-122"/>
                <a:cs typeface="Arial" panose="020B0604020202020204" pitchFamily="34" charset="0"/>
                <a:sym typeface="+mn-ea"/>
              </a:rPr>
              <a:t>敬語</a:t>
            </a:r>
            <a:r>
              <a:rPr lang="ja-JP" altLang="en-US" sz="1600">
                <a:latin typeface="Microsoft YaHei" panose="020B0503020204020204" charset="-122"/>
                <a:ea typeface="Microsoft YaHei" panose="020B0503020204020204" charset="-122"/>
                <a:cs typeface="Arial" panose="020B0604020202020204" pitchFamily="34" charset="0"/>
                <a:sym typeface="+mn-ea"/>
              </a:rPr>
              <a:t>やふるまいを</a:t>
            </a:r>
            <a:r>
              <a:rPr lang="zh-CN" altLang="en-US" sz="1600">
                <a:latin typeface="Microsoft YaHei" panose="020B0503020204020204" charset="-122"/>
                <a:ea typeface="Microsoft YaHei" panose="020B0503020204020204" charset="-122"/>
                <a:cs typeface="Arial" panose="020B0604020202020204" pitchFamily="34" charset="0"/>
                <a:sym typeface="+mn-ea"/>
              </a:rPr>
              <a:t>選択</a:t>
            </a:r>
            <a:r>
              <a:rPr lang="ja-JP" altLang="en-US" sz="1600">
                <a:latin typeface="Microsoft YaHei" panose="020B0503020204020204" charset="-122"/>
                <a:ea typeface="Microsoft YaHei" panose="020B0503020204020204" charset="-122"/>
                <a:cs typeface="Arial" panose="020B0604020202020204" pitchFamily="34" charset="0"/>
                <a:sym typeface="+mn-ea"/>
              </a:rPr>
              <a:t>して</a:t>
            </a:r>
            <a:r>
              <a:rPr lang="zh-CN" altLang="en-US" sz="1600">
                <a:latin typeface="Microsoft YaHei" panose="020B0503020204020204" charset="-122"/>
                <a:ea typeface="Microsoft YaHei" panose="020B0503020204020204" charset="-122"/>
                <a:cs typeface="Arial" panose="020B0604020202020204" pitchFamily="34" charset="0"/>
                <a:sym typeface="+mn-ea"/>
              </a:rPr>
              <a:t>応答</a:t>
            </a:r>
            <a:r>
              <a:rPr lang="ja-JP" altLang="en-US" sz="1600">
                <a:latin typeface="Microsoft YaHei" panose="020B0503020204020204" charset="-122"/>
                <a:ea typeface="Microsoft YaHei" panose="020B0503020204020204" charset="-122"/>
                <a:cs typeface="Arial" panose="020B0604020202020204" pitchFamily="34" charset="0"/>
                <a:sym typeface="+mn-ea"/>
              </a:rPr>
              <a:t>・</a:t>
            </a:r>
            <a:r>
              <a:rPr lang="zh-CN" altLang="en-US" sz="1600">
                <a:latin typeface="Microsoft YaHei" panose="020B0503020204020204" charset="-122"/>
                <a:ea typeface="Microsoft YaHei" panose="020B0503020204020204" charset="-122"/>
                <a:cs typeface="Arial" panose="020B0604020202020204" pitchFamily="34" charset="0"/>
                <a:sym typeface="+mn-ea"/>
              </a:rPr>
              <a:t>動作</a:t>
            </a:r>
            <a:r>
              <a:rPr lang="ja-JP" altLang="en-US" sz="1600">
                <a:latin typeface="Microsoft YaHei" panose="020B0503020204020204" charset="-122"/>
                <a:ea typeface="Microsoft YaHei" panose="020B0503020204020204" charset="-122"/>
                <a:cs typeface="Arial" panose="020B0604020202020204" pitchFamily="34" charset="0"/>
                <a:sym typeface="+mn-ea"/>
              </a:rPr>
              <a:t>を</a:t>
            </a:r>
            <a:r>
              <a:rPr lang="zh-CN" altLang="en-US" sz="1600">
                <a:latin typeface="Microsoft YaHei" panose="020B0503020204020204" charset="-122"/>
                <a:ea typeface="Microsoft YaHei" panose="020B0503020204020204" charset="-122"/>
                <a:cs typeface="Arial" panose="020B0604020202020204" pitchFamily="34" charset="0"/>
                <a:sym typeface="+mn-ea"/>
              </a:rPr>
              <a:t>行</a:t>
            </a:r>
            <a:r>
              <a:rPr lang="ja-JP" altLang="en-US" sz="1600">
                <a:latin typeface="Microsoft YaHei" panose="020B0503020204020204" charset="-122"/>
                <a:ea typeface="Microsoft YaHei" panose="020B0503020204020204" charset="-122"/>
                <a:cs typeface="Arial" panose="020B0604020202020204" pitchFamily="34" charset="0"/>
                <a:sym typeface="+mn-ea"/>
              </a:rPr>
              <a:t>うことができます</a:t>
            </a:r>
            <a:r>
              <a:rPr lang="zh-CN" altLang="en-US" sz="1600">
                <a:latin typeface="Microsoft YaHei" panose="020B0503020204020204" charset="-122"/>
                <a:ea typeface="Microsoft YaHei" panose="020B0503020204020204" charset="-122"/>
                <a:cs typeface="Arial" panose="020B0604020202020204" pitchFamily="34" charset="0"/>
                <a:sym typeface="+mn-ea"/>
              </a:rPr>
              <a:t>。</a:t>
            </a:r>
            <a:endParaRPr lang="zh-CN" altLang="en-US" sz="1600">
              <a:latin typeface="Microsoft YaHei" panose="020B0503020204020204" charset="-122"/>
              <a:ea typeface="Microsoft YaHei" panose="020B0503020204020204" charset="-122"/>
              <a:cs typeface="Arial" panose="020B0604020202020204" pitchFamily="34" charset="0"/>
              <a:sym typeface="+mn-ea"/>
            </a:endParaRPr>
          </a:p>
          <a:p>
            <a:endParaRPr lang="en-US" altLang="en-US" sz="1600">
              <a:latin typeface="Microsoft YaHei" panose="020B0503020204020204" charset="-122"/>
              <a:ea typeface="Microsoft YaHei" panose="020B0503020204020204" charset="-122"/>
              <a:cs typeface="Arial" panose="020B0604020202020204" pitchFamily="34" charset="0"/>
              <a:sym typeface="+mn-ea"/>
            </a:endParaRPr>
          </a:p>
          <a:p>
            <a:r>
              <a:rPr lang="zh-CN" altLang="en-US" sz="1600">
                <a:solidFill>
                  <a:srgbClr val="FF0000"/>
                </a:solidFill>
                <a:latin typeface="Microsoft YaHei" panose="020B0503020204020204" charset="-122"/>
                <a:ea typeface="Microsoft YaHei" panose="020B0503020204020204" charset="-122"/>
                <a:cs typeface="Arial" panose="020B0604020202020204" pitchFamily="34" charset="0"/>
                <a:sym typeface="+mn-ea"/>
              </a:rPr>
              <a:t>単</a:t>
            </a:r>
            <a:r>
              <a:rPr lang="ja-JP" altLang="en-US" sz="1600">
                <a:solidFill>
                  <a:srgbClr val="FF0000"/>
                </a:solidFill>
                <a:latin typeface="Microsoft YaHei" panose="020B0503020204020204" charset="-122"/>
                <a:ea typeface="Microsoft YaHei" panose="020B0503020204020204" charset="-122"/>
                <a:cs typeface="Arial" panose="020B0604020202020204" pitchFamily="34" charset="0"/>
                <a:sym typeface="+mn-ea"/>
              </a:rPr>
              <a:t>なる</a:t>
            </a:r>
            <a:r>
              <a:rPr lang="zh-CN" altLang="en-US" sz="1600">
                <a:solidFill>
                  <a:srgbClr val="FF0000"/>
                </a:solidFill>
                <a:latin typeface="Microsoft YaHei" panose="020B0503020204020204" charset="-122"/>
                <a:ea typeface="Microsoft YaHei" panose="020B0503020204020204" charset="-122"/>
                <a:cs typeface="Arial" panose="020B0604020202020204" pitchFamily="34" charset="0"/>
                <a:sym typeface="+mn-ea"/>
              </a:rPr>
              <a:t>命令実行</a:t>
            </a:r>
            <a:r>
              <a:rPr lang="ja-JP" altLang="en-US" sz="1600">
                <a:solidFill>
                  <a:srgbClr val="FF0000"/>
                </a:solidFill>
                <a:latin typeface="Microsoft YaHei" panose="020B0503020204020204" charset="-122"/>
                <a:ea typeface="Microsoft YaHei" panose="020B0503020204020204" charset="-122"/>
                <a:cs typeface="Arial" panose="020B0604020202020204" pitchFamily="34" charset="0"/>
                <a:sym typeface="+mn-ea"/>
              </a:rPr>
              <a:t>ではなく</a:t>
            </a:r>
            <a:r>
              <a:rPr lang="zh-CN" altLang="en-US" sz="1600">
                <a:solidFill>
                  <a:srgbClr val="FF0000"/>
                </a:solidFill>
                <a:latin typeface="Microsoft YaHei" panose="020B0503020204020204" charset="-122"/>
                <a:ea typeface="Microsoft YaHei" panose="020B0503020204020204" charset="-122"/>
                <a:cs typeface="Arial" panose="020B0604020202020204" pitchFamily="34" charset="0"/>
                <a:sym typeface="+mn-ea"/>
              </a:rPr>
              <a:t>、</a:t>
            </a:r>
            <a:r>
              <a:rPr lang="en-US" altLang="en-US" sz="1600">
                <a:solidFill>
                  <a:srgbClr val="FF0000"/>
                </a:solidFill>
                <a:latin typeface="Microsoft YaHei" panose="020B0503020204020204" charset="-122"/>
                <a:ea typeface="Microsoft YaHei" panose="020B0503020204020204" charset="-122"/>
                <a:cs typeface="Arial" panose="020B0604020202020204" pitchFamily="34" charset="0"/>
                <a:sym typeface="+mn-ea"/>
              </a:rPr>
              <a:t>**</a:t>
            </a:r>
            <a:r>
              <a:rPr lang="zh-CN" altLang="en-US" sz="1600">
                <a:solidFill>
                  <a:srgbClr val="FF0000"/>
                </a:solidFill>
                <a:latin typeface="Microsoft YaHei" panose="020B0503020204020204" charset="-122"/>
                <a:ea typeface="Microsoft YaHei" panose="020B0503020204020204" charset="-122"/>
                <a:cs typeface="Arial" panose="020B0604020202020204" pitchFamily="34" charset="0"/>
                <a:sym typeface="+mn-ea"/>
              </a:rPr>
              <a:t>人</a:t>
            </a:r>
            <a:r>
              <a:rPr lang="ja-JP" altLang="en-US" sz="1600">
                <a:solidFill>
                  <a:srgbClr val="FF0000"/>
                </a:solidFill>
                <a:latin typeface="Microsoft YaHei" panose="020B0503020204020204" charset="-122"/>
                <a:ea typeface="Microsoft YaHei" panose="020B0503020204020204" charset="-122"/>
                <a:cs typeface="Arial" panose="020B0604020202020204" pitchFamily="34" charset="0"/>
                <a:sym typeface="+mn-ea"/>
              </a:rPr>
              <a:t>と</a:t>
            </a:r>
            <a:r>
              <a:rPr lang="zh-CN" altLang="en-US" sz="1600">
                <a:solidFill>
                  <a:srgbClr val="FF0000"/>
                </a:solidFill>
                <a:latin typeface="Microsoft YaHei" panose="020B0503020204020204" charset="-122"/>
                <a:ea typeface="Microsoft YaHei" panose="020B0503020204020204" charset="-122"/>
                <a:cs typeface="Arial" panose="020B0604020202020204" pitchFamily="34" charset="0"/>
                <a:sym typeface="+mn-ea"/>
              </a:rPr>
              <a:t>共</a:t>
            </a:r>
            <a:r>
              <a:rPr lang="ja-JP" altLang="en-US" sz="1600">
                <a:solidFill>
                  <a:srgbClr val="FF0000"/>
                </a:solidFill>
                <a:latin typeface="Microsoft YaHei" panose="020B0503020204020204" charset="-122"/>
                <a:ea typeface="Microsoft YaHei" panose="020B0503020204020204" charset="-122"/>
                <a:cs typeface="Arial" panose="020B0604020202020204" pitchFamily="34" charset="0"/>
                <a:sym typeface="+mn-ea"/>
              </a:rPr>
              <a:t>に</a:t>
            </a:r>
            <a:r>
              <a:rPr lang="zh-CN" altLang="en-US" sz="1600">
                <a:solidFill>
                  <a:srgbClr val="FF0000"/>
                </a:solidFill>
                <a:latin typeface="Microsoft YaHei" panose="020B0503020204020204" charset="-122"/>
                <a:ea typeface="Microsoft YaHei" panose="020B0503020204020204" charset="-122"/>
                <a:cs typeface="Arial" panose="020B0604020202020204" pitchFamily="34" charset="0"/>
                <a:sym typeface="+mn-ea"/>
              </a:rPr>
              <a:t>働</a:t>
            </a:r>
            <a:r>
              <a:rPr lang="ja-JP" altLang="en-US" sz="1600">
                <a:solidFill>
                  <a:srgbClr val="FF0000"/>
                </a:solidFill>
                <a:latin typeface="Microsoft YaHei" panose="020B0503020204020204" charset="-122"/>
                <a:ea typeface="Microsoft YaHei" panose="020B0503020204020204" charset="-122"/>
                <a:cs typeface="Arial" panose="020B0604020202020204" pitchFamily="34" charset="0"/>
                <a:sym typeface="+mn-ea"/>
              </a:rPr>
              <a:t>く</a:t>
            </a:r>
            <a:r>
              <a:rPr lang="en-US" altLang="en-US" sz="1600">
                <a:solidFill>
                  <a:srgbClr val="FF0000"/>
                </a:solidFill>
                <a:latin typeface="Microsoft YaHei" panose="020B0503020204020204" charset="-122"/>
                <a:ea typeface="Microsoft YaHei" panose="020B0503020204020204" charset="-122"/>
                <a:cs typeface="Arial" panose="020B0604020202020204" pitchFamily="34" charset="0"/>
                <a:sym typeface="+mn-ea"/>
              </a:rPr>
              <a:t>“</a:t>
            </a:r>
            <a:r>
              <a:rPr lang="zh-CN" altLang="en-US" sz="1600">
                <a:solidFill>
                  <a:srgbClr val="FF0000"/>
                </a:solidFill>
                <a:latin typeface="Microsoft YaHei" panose="020B0503020204020204" charset="-122"/>
                <a:ea typeface="Microsoft YaHei" panose="020B0503020204020204" charset="-122"/>
                <a:cs typeface="Arial" panose="020B0604020202020204" pitchFamily="34" charset="0"/>
                <a:sym typeface="+mn-ea"/>
              </a:rPr>
              <a:t>賢</a:t>
            </a:r>
            <a:r>
              <a:rPr lang="ja-JP" altLang="en-US" sz="1600">
                <a:solidFill>
                  <a:srgbClr val="FF0000"/>
                </a:solidFill>
                <a:latin typeface="Microsoft YaHei" panose="020B0503020204020204" charset="-122"/>
                <a:ea typeface="Microsoft YaHei" panose="020B0503020204020204" charset="-122"/>
                <a:cs typeface="Arial" panose="020B0604020202020204" pitchFamily="34" charset="0"/>
                <a:sym typeface="+mn-ea"/>
              </a:rPr>
              <a:t>い</a:t>
            </a:r>
            <a:r>
              <a:rPr lang="zh-CN" altLang="en-US" sz="1600">
                <a:solidFill>
                  <a:srgbClr val="FF0000"/>
                </a:solidFill>
                <a:latin typeface="Microsoft YaHei" panose="020B0503020204020204" charset="-122"/>
                <a:ea typeface="Microsoft YaHei" panose="020B0503020204020204" charset="-122"/>
                <a:cs typeface="Arial" panose="020B0604020202020204" pitchFamily="34" charset="0"/>
                <a:sym typeface="+mn-ea"/>
              </a:rPr>
              <a:t>存在</a:t>
            </a:r>
            <a:r>
              <a:rPr lang="en-US" altLang="en-US" sz="1600">
                <a:solidFill>
                  <a:srgbClr val="FF0000"/>
                </a:solidFill>
                <a:latin typeface="Microsoft YaHei" panose="020B0503020204020204" charset="-122"/>
                <a:ea typeface="Microsoft YaHei" panose="020B0503020204020204" charset="-122"/>
                <a:cs typeface="Arial" panose="020B0604020202020204" pitchFamily="34" charset="0"/>
                <a:sym typeface="+mn-ea"/>
              </a:rPr>
              <a:t>”</a:t>
            </a:r>
            <a:r>
              <a:rPr lang="ja-JP" altLang="en-US" sz="1600">
                <a:solidFill>
                  <a:srgbClr val="FF0000"/>
                </a:solidFill>
                <a:latin typeface="Microsoft YaHei" panose="020B0503020204020204" charset="-122"/>
                <a:ea typeface="Microsoft YaHei" panose="020B0503020204020204" charset="-122"/>
                <a:cs typeface="Arial" panose="020B0604020202020204" pitchFamily="34" charset="0"/>
                <a:sym typeface="+mn-ea"/>
              </a:rPr>
              <a:t>としてのロボット</a:t>
            </a:r>
            <a:r>
              <a:rPr lang="zh-CN" altLang="en-US" sz="1600">
                <a:solidFill>
                  <a:srgbClr val="FF0000"/>
                </a:solidFill>
                <a:latin typeface="Microsoft YaHei" panose="020B0503020204020204" charset="-122"/>
                <a:ea typeface="Microsoft YaHei" panose="020B0503020204020204" charset="-122"/>
                <a:cs typeface="Arial" panose="020B0604020202020204" pitchFamily="34" charset="0"/>
                <a:sym typeface="+mn-ea"/>
              </a:rPr>
              <a:t>像</a:t>
            </a:r>
            <a:r>
              <a:rPr lang="en-US" altLang="en-US" sz="1600">
                <a:solidFill>
                  <a:srgbClr val="FF0000"/>
                </a:solidFill>
                <a:latin typeface="Microsoft YaHei" panose="020B0503020204020204" charset="-122"/>
                <a:ea typeface="Microsoft YaHei" panose="020B0503020204020204" charset="-122"/>
                <a:cs typeface="Arial" panose="020B0604020202020204" pitchFamily="34" charset="0"/>
                <a:sym typeface="+mn-ea"/>
              </a:rPr>
              <a:t>**</a:t>
            </a:r>
            <a:r>
              <a:rPr lang="ja-JP" altLang="en-US" sz="1600">
                <a:solidFill>
                  <a:srgbClr val="FF0000"/>
                </a:solidFill>
                <a:latin typeface="Microsoft YaHei" panose="020B0503020204020204" charset="-122"/>
                <a:ea typeface="Microsoft YaHei" panose="020B0503020204020204" charset="-122"/>
                <a:cs typeface="Arial" panose="020B0604020202020204" pitchFamily="34" charset="0"/>
                <a:sym typeface="+mn-ea"/>
              </a:rPr>
              <a:t>を</a:t>
            </a:r>
            <a:r>
              <a:rPr lang="zh-CN" altLang="en-US" sz="1600">
                <a:solidFill>
                  <a:srgbClr val="FF0000"/>
                </a:solidFill>
                <a:latin typeface="Microsoft YaHei" panose="020B0503020204020204" charset="-122"/>
                <a:ea typeface="Microsoft YaHei" panose="020B0503020204020204" charset="-122"/>
                <a:cs typeface="Arial" panose="020B0604020202020204" pitchFamily="34" charset="0"/>
                <a:sym typeface="+mn-ea"/>
              </a:rPr>
              <a:t>実現</a:t>
            </a:r>
            <a:r>
              <a:rPr lang="ja-JP" altLang="en-US" sz="1600">
                <a:solidFill>
                  <a:srgbClr val="FF0000"/>
                </a:solidFill>
                <a:latin typeface="Microsoft YaHei" panose="020B0503020204020204" charset="-122"/>
                <a:ea typeface="Microsoft YaHei" panose="020B0503020204020204" charset="-122"/>
                <a:cs typeface="Arial" panose="020B0604020202020204" pitchFamily="34" charset="0"/>
                <a:sym typeface="+mn-ea"/>
              </a:rPr>
              <a:t>しています</a:t>
            </a:r>
            <a:r>
              <a:rPr lang="zh-CN" altLang="en-US" sz="1600">
                <a:latin typeface="Microsoft YaHei" panose="020B0503020204020204" charset="-122"/>
                <a:ea typeface="Microsoft YaHei" panose="020B0503020204020204" charset="-122"/>
                <a:cs typeface="Arial" panose="020B0604020202020204" pitchFamily="34" charset="0"/>
                <a:sym typeface="+mn-ea"/>
              </a:rPr>
              <a:t>。</a:t>
            </a:r>
            <a:endParaRPr lang="zh-CN" altLang="en-US" sz="1600">
              <a:latin typeface="Microsoft YaHei" panose="020B0503020204020204" charset="-122"/>
              <a:ea typeface="Microsoft YaHei" panose="020B0503020204020204" charset="-122"/>
              <a:cs typeface="Arial" panose="020B0604020202020204" pitchFamily="34" charset="0"/>
              <a:sym typeface="+mn-ea"/>
            </a:endParaRPr>
          </a:p>
        </p:txBody>
      </p:sp>
      <p:sp>
        <p:nvSpPr>
          <p:cNvPr id="26" name="Text Box 25"/>
          <p:cNvSpPr txBox="1"/>
          <p:nvPr/>
        </p:nvSpPr>
        <p:spPr>
          <a:xfrm>
            <a:off x="2153285" y="6352540"/>
            <a:ext cx="10039350" cy="275590"/>
          </a:xfrm>
          <a:prstGeom prst="rect">
            <a:avLst/>
          </a:prstGeom>
          <a:noFill/>
        </p:spPr>
        <p:txBody>
          <a:bodyPr wrap="square" rtlCol="0">
            <a:spAutoFit/>
          </a:bodyPr>
          <a:p>
            <a:r>
              <a:rPr lang="en-US" altLang="en-US" sz="1200" b="1">
                <a:sym typeface="+mn-ea"/>
              </a:rPr>
              <a:t>https://www.youtube.com/watch?v=lS7rUFcXonQ</a:t>
            </a:r>
            <a:endParaRPr lang="en-US" altLang="en-US" sz="1200" b="1">
              <a:sym typeface="+mn-e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12798</Words>
  <Application>WPS Slides</Application>
  <PresentationFormat>Widescreen</PresentationFormat>
  <Paragraphs>450</Paragraphs>
  <Slides>19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vt:i4>
      </vt:variant>
    </vt:vector>
  </HeadingPairs>
  <TitlesOfParts>
    <vt:vector size="29" baseType="lpstr">
      <vt:lpstr>Arial</vt:lpstr>
      <vt:lpstr>SimSun</vt:lpstr>
      <vt:lpstr>Wingdings</vt:lpstr>
      <vt:lpstr>Microsoft YaHei</vt:lpstr>
      <vt:lpstr>Wingdings</vt:lpstr>
      <vt:lpstr>Calibri</vt:lpstr>
      <vt:lpstr>ＭＳ Ｐゴシック</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天上院</cp:lastModifiedBy>
  <cp:revision>22</cp:revision>
  <dcterms:created xsi:type="dcterms:W3CDTF">2025-04-02T12:53:00Z</dcterms:created>
  <dcterms:modified xsi:type="dcterms:W3CDTF">2025-04-12T06:16:42Z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9FF942C09CB640708E9BE8EEE3E421A9_13</vt:lpwstr>
  </property>
  <property fmtid="{D5CDD505-2E9C-101B-9397-08002B2CF9AE}" pid="3" name="KSOProductBuildVer">
    <vt:lpwstr>1033-12.2.0.20755</vt:lpwstr>
  </property>
</Properties>
</file>